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0"/>
  </p:notesMasterIdLst>
  <p:sldIdLst>
    <p:sldId id="256" r:id="rId2"/>
    <p:sldId id="257" r:id="rId3"/>
    <p:sldId id="266" r:id="rId4"/>
    <p:sldId id="260" r:id="rId5"/>
    <p:sldId id="270" r:id="rId6"/>
    <p:sldId id="272" r:id="rId7"/>
    <p:sldId id="265" r:id="rId8"/>
    <p:sldId id="27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E0FF"/>
    <a:srgbClr val="B4CED6"/>
    <a:srgbClr val="D1E6ED"/>
    <a:srgbClr val="ED95B3"/>
    <a:srgbClr val="A3BCC4"/>
    <a:srgbClr val="FFC870"/>
    <a:srgbClr val="C1CCE6"/>
    <a:srgbClr val="BCDFEB"/>
    <a:srgbClr val="AAD0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481972-9B9B-2B32-C323-0A587C0523DF}" v="1655" dt="2026-01-14T13:56:23.038"/>
    <p1510:client id="{98C187D0-29D1-BE8A-69E2-13E590625C99}" v="100" dt="2026-01-13T16:44:05.635"/>
    <p1510:client id="{B2853917-F604-EBBD-D1FD-DECE53D3FDAF}" v="121" dt="2026-01-13T16:34:14.9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9ECDB2-9E4D-4487-BAF9-79D95BCA7083}" type="doc">
      <dgm:prSet loTypeId="urn:microsoft.com/office/officeart/2005/8/layout/cycle1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AD5D60A-E584-4357-A576-099DAA5F6D10}">
      <dgm:prSet phldrT="[Text]" phldr="0" custT="1"/>
      <dgm:spPr/>
      <dgm:t>
        <a:bodyPr/>
        <a:lstStyle/>
        <a:p>
          <a:pPr rtl="0"/>
          <a:r>
            <a:rPr lang="en-US" sz="2000" b="1" dirty="0">
              <a:latin typeface="Calibri"/>
              <a:ea typeface="Calibri"/>
              <a:cs typeface="Calibri"/>
            </a:rPr>
            <a:t>Narrow TW</a:t>
          </a:r>
        </a:p>
      </dgm:t>
    </dgm:pt>
    <dgm:pt modelId="{A74FF448-C3A6-47FC-82F3-50BE0011E7D3}" type="parTrans" cxnId="{CB5241CE-776D-4532-975D-EB26AD46EBB6}">
      <dgm:prSet/>
      <dgm:spPr/>
      <dgm:t>
        <a:bodyPr/>
        <a:lstStyle/>
        <a:p>
          <a:endParaRPr lang="en-US"/>
        </a:p>
      </dgm:t>
    </dgm:pt>
    <dgm:pt modelId="{5BEF30C7-E88C-44D2-B298-51F7B0FA4D02}" type="sibTrans" cxnId="{CB5241CE-776D-4532-975D-EB26AD46EBB6}">
      <dgm:prSet/>
      <dgm:spPr/>
      <dgm:t>
        <a:bodyPr/>
        <a:lstStyle/>
        <a:p>
          <a:endParaRPr lang="en-US"/>
        </a:p>
      </dgm:t>
    </dgm:pt>
    <dgm:pt modelId="{CD4BABB0-6A72-4802-8A61-A165F4F3B5C2}">
      <dgm:prSet phldrT="[Text]" phldr="0" custT="1"/>
      <dgm:spPr/>
      <dgm:t>
        <a:bodyPr/>
        <a:lstStyle/>
        <a:p>
          <a:pPr rtl="0"/>
          <a:r>
            <a:rPr lang="en-US" sz="2000" b="1" dirty="0">
              <a:latin typeface="Calibri"/>
              <a:ea typeface="Calibri"/>
              <a:cs typeface="Calibri"/>
            </a:rPr>
            <a:t>Dose-limiting toxicities</a:t>
          </a:r>
          <a:endParaRPr lang="en-US" sz="2000" dirty="0">
            <a:latin typeface="Calibri"/>
            <a:ea typeface="Calibri"/>
            <a:cs typeface="Calibri"/>
          </a:endParaRPr>
        </a:p>
      </dgm:t>
    </dgm:pt>
    <dgm:pt modelId="{A37FCB72-0205-4A8C-82AE-1F4A75A5DACB}" type="parTrans" cxnId="{DB4BD3C7-8872-4F3E-80D4-95697B2ABAF9}">
      <dgm:prSet/>
      <dgm:spPr/>
      <dgm:t>
        <a:bodyPr/>
        <a:lstStyle/>
        <a:p>
          <a:endParaRPr lang="en-US"/>
        </a:p>
      </dgm:t>
    </dgm:pt>
    <dgm:pt modelId="{EEB4E152-2B2B-426F-B95F-70E779126BB9}" type="sibTrans" cxnId="{DB4BD3C7-8872-4F3E-80D4-95697B2ABAF9}">
      <dgm:prSet/>
      <dgm:spPr/>
      <dgm:t>
        <a:bodyPr/>
        <a:lstStyle/>
        <a:p>
          <a:endParaRPr lang="en-US"/>
        </a:p>
      </dgm:t>
    </dgm:pt>
    <dgm:pt modelId="{34405875-6553-42A3-AF61-9E9FFE7A8178}">
      <dgm:prSet phldrT="[Text]" phldr="0"/>
      <dgm:spPr/>
      <dgm:t>
        <a:bodyPr/>
        <a:lstStyle/>
        <a:p>
          <a:pPr rtl="0"/>
          <a:r>
            <a:rPr lang="en-US" sz="2000" b="1" dirty="0">
              <a:latin typeface="Calibri"/>
              <a:ea typeface="Calibri"/>
              <a:cs typeface="Calibri"/>
            </a:rPr>
            <a:t>Resistance </a:t>
          </a:r>
          <a:r>
            <a:rPr lang="en-US" sz="2000" dirty="0">
              <a:latin typeface="Calibri"/>
              <a:ea typeface="Calibri"/>
              <a:cs typeface="Calibri"/>
            </a:rPr>
            <a:t>– prolonged therapy</a:t>
          </a:r>
        </a:p>
      </dgm:t>
    </dgm:pt>
    <dgm:pt modelId="{CFBDB356-9E32-418A-9ED7-C07A5A6198AC}" type="parTrans" cxnId="{621CB962-3B04-424C-9BB8-BB1543AA5F9C}">
      <dgm:prSet/>
      <dgm:spPr/>
      <dgm:t>
        <a:bodyPr/>
        <a:lstStyle/>
        <a:p>
          <a:endParaRPr lang="en-US"/>
        </a:p>
      </dgm:t>
    </dgm:pt>
    <dgm:pt modelId="{B27B3FB5-3507-488B-9E1A-7A90038F6D8E}" type="sibTrans" cxnId="{621CB962-3B04-424C-9BB8-BB1543AA5F9C}">
      <dgm:prSet/>
      <dgm:spPr/>
      <dgm:t>
        <a:bodyPr/>
        <a:lstStyle/>
        <a:p>
          <a:endParaRPr lang="en-US"/>
        </a:p>
      </dgm:t>
    </dgm:pt>
    <dgm:pt modelId="{86993B86-9C9E-4332-A027-9FD968A5D439}">
      <dgm:prSet phldrT="[Text]" phldr="0"/>
      <dgm:spPr/>
      <dgm:t>
        <a:bodyPr/>
        <a:lstStyle/>
        <a:p>
          <a:pPr rtl="0"/>
          <a:r>
            <a:rPr lang="en-US" sz="2000" b="1" dirty="0">
              <a:latin typeface="Calibri"/>
              <a:ea typeface="Calibri"/>
              <a:cs typeface="Calibri"/>
            </a:rPr>
            <a:t>Unclear PK/PD</a:t>
          </a:r>
          <a:r>
            <a:rPr lang="en-US" sz="2000" dirty="0">
              <a:latin typeface="Calibri"/>
              <a:ea typeface="Calibri"/>
              <a:cs typeface="Calibri"/>
            </a:rPr>
            <a:t> - need to define target</a:t>
          </a:r>
        </a:p>
      </dgm:t>
    </dgm:pt>
    <dgm:pt modelId="{74C4D20E-1E28-4148-AF3F-FF719F5BD0A3}" type="parTrans" cxnId="{74DEF9CE-951B-489D-85B1-1BA6987A32F6}">
      <dgm:prSet/>
      <dgm:spPr/>
      <dgm:t>
        <a:bodyPr/>
        <a:lstStyle/>
        <a:p>
          <a:endParaRPr lang="en-US"/>
        </a:p>
      </dgm:t>
    </dgm:pt>
    <dgm:pt modelId="{D162BED0-5374-46EE-98AF-A96E4200311A}" type="sibTrans" cxnId="{74DEF9CE-951B-489D-85B1-1BA6987A32F6}">
      <dgm:prSet/>
      <dgm:spPr/>
      <dgm:t>
        <a:bodyPr/>
        <a:lstStyle/>
        <a:p>
          <a:endParaRPr lang="en-US"/>
        </a:p>
      </dgm:t>
    </dgm:pt>
    <dgm:pt modelId="{DAE9F142-55BE-4E5C-9047-08337717BDC7}" type="pres">
      <dgm:prSet presAssocID="{319ECDB2-9E4D-4487-BAF9-79D95BCA7083}" presName="cycle" presStyleCnt="0">
        <dgm:presLayoutVars>
          <dgm:dir/>
          <dgm:resizeHandles val="exact"/>
        </dgm:presLayoutVars>
      </dgm:prSet>
      <dgm:spPr/>
    </dgm:pt>
    <dgm:pt modelId="{9EE750DB-DA3E-4353-9D58-C4388CF15699}" type="pres">
      <dgm:prSet presAssocID="{8AD5D60A-E584-4357-A576-099DAA5F6D10}" presName="dummy" presStyleCnt="0"/>
      <dgm:spPr/>
    </dgm:pt>
    <dgm:pt modelId="{7D52D1BD-63AC-4F03-A3AE-9484F6B729D0}" type="pres">
      <dgm:prSet presAssocID="{8AD5D60A-E584-4357-A576-099DAA5F6D10}" presName="node" presStyleLbl="revTx" presStyleIdx="0" presStyleCnt="4">
        <dgm:presLayoutVars>
          <dgm:bulletEnabled val="1"/>
        </dgm:presLayoutVars>
      </dgm:prSet>
      <dgm:spPr/>
    </dgm:pt>
    <dgm:pt modelId="{8993ED28-0F30-424A-A0B5-CCA6ECC13F2E}" type="pres">
      <dgm:prSet presAssocID="{5BEF30C7-E88C-44D2-B298-51F7B0FA4D02}" presName="sibTrans" presStyleLbl="node1" presStyleIdx="0" presStyleCnt="4"/>
      <dgm:spPr/>
    </dgm:pt>
    <dgm:pt modelId="{509D0ED8-A4DB-41CF-94A3-1A2788C66369}" type="pres">
      <dgm:prSet presAssocID="{CD4BABB0-6A72-4802-8A61-A165F4F3B5C2}" presName="dummy" presStyleCnt="0"/>
      <dgm:spPr/>
    </dgm:pt>
    <dgm:pt modelId="{D6C2F9E5-F4C4-46E7-AE08-CC9454FDC176}" type="pres">
      <dgm:prSet presAssocID="{CD4BABB0-6A72-4802-8A61-A165F4F3B5C2}" presName="node" presStyleLbl="revTx" presStyleIdx="1" presStyleCnt="4">
        <dgm:presLayoutVars>
          <dgm:bulletEnabled val="1"/>
        </dgm:presLayoutVars>
      </dgm:prSet>
      <dgm:spPr/>
    </dgm:pt>
    <dgm:pt modelId="{340DAF25-470B-4495-9A44-848D2F9F6BC2}" type="pres">
      <dgm:prSet presAssocID="{EEB4E152-2B2B-426F-B95F-70E779126BB9}" presName="sibTrans" presStyleLbl="node1" presStyleIdx="1" presStyleCnt="4"/>
      <dgm:spPr/>
    </dgm:pt>
    <dgm:pt modelId="{72E8F66D-31D6-4FDE-8468-06EDF82B8CEB}" type="pres">
      <dgm:prSet presAssocID="{34405875-6553-42A3-AF61-9E9FFE7A8178}" presName="dummy" presStyleCnt="0"/>
      <dgm:spPr/>
    </dgm:pt>
    <dgm:pt modelId="{03EB1F0F-2E08-4675-9D23-190D242D531B}" type="pres">
      <dgm:prSet presAssocID="{34405875-6553-42A3-AF61-9E9FFE7A8178}" presName="node" presStyleLbl="revTx" presStyleIdx="2" presStyleCnt="4">
        <dgm:presLayoutVars>
          <dgm:bulletEnabled val="1"/>
        </dgm:presLayoutVars>
      </dgm:prSet>
      <dgm:spPr/>
    </dgm:pt>
    <dgm:pt modelId="{C5679E75-CA57-4B26-9D43-329C3E13BF43}" type="pres">
      <dgm:prSet presAssocID="{B27B3FB5-3507-488B-9E1A-7A90038F6D8E}" presName="sibTrans" presStyleLbl="node1" presStyleIdx="2" presStyleCnt="4"/>
      <dgm:spPr/>
    </dgm:pt>
    <dgm:pt modelId="{7730EC20-245C-4A2C-BB8C-1137B0B73F5F}" type="pres">
      <dgm:prSet presAssocID="{86993B86-9C9E-4332-A027-9FD968A5D439}" presName="dummy" presStyleCnt="0"/>
      <dgm:spPr/>
    </dgm:pt>
    <dgm:pt modelId="{F74371DD-F7D9-435E-90A9-2F0C716CC89D}" type="pres">
      <dgm:prSet presAssocID="{86993B86-9C9E-4332-A027-9FD968A5D439}" presName="node" presStyleLbl="revTx" presStyleIdx="3" presStyleCnt="4">
        <dgm:presLayoutVars>
          <dgm:bulletEnabled val="1"/>
        </dgm:presLayoutVars>
      </dgm:prSet>
      <dgm:spPr/>
    </dgm:pt>
    <dgm:pt modelId="{27400C11-3504-44F4-8D68-5DC56E919443}" type="pres">
      <dgm:prSet presAssocID="{D162BED0-5374-46EE-98AF-A96E4200311A}" presName="sibTrans" presStyleLbl="node1" presStyleIdx="3" presStyleCnt="4"/>
      <dgm:spPr/>
    </dgm:pt>
  </dgm:ptLst>
  <dgm:cxnLst>
    <dgm:cxn modelId="{7FA7F526-0B07-425D-A7EA-48025FD3D45A}" type="presOf" srcId="{86993B86-9C9E-4332-A027-9FD968A5D439}" destId="{F74371DD-F7D9-435E-90A9-2F0C716CC89D}" srcOrd="0" destOrd="0" presId="urn:microsoft.com/office/officeart/2005/8/layout/cycle1"/>
    <dgm:cxn modelId="{1D950B2E-C080-4B3D-9FA4-F056A1A2CCCB}" type="presOf" srcId="{B27B3FB5-3507-488B-9E1A-7A90038F6D8E}" destId="{C5679E75-CA57-4B26-9D43-329C3E13BF43}" srcOrd="0" destOrd="0" presId="urn:microsoft.com/office/officeart/2005/8/layout/cycle1"/>
    <dgm:cxn modelId="{5C09C837-D3E4-4C93-867E-FF031C92E572}" type="presOf" srcId="{5BEF30C7-E88C-44D2-B298-51F7B0FA4D02}" destId="{8993ED28-0F30-424A-A0B5-CCA6ECC13F2E}" srcOrd="0" destOrd="0" presId="urn:microsoft.com/office/officeart/2005/8/layout/cycle1"/>
    <dgm:cxn modelId="{AE81903C-88AE-4538-81A0-0C71772CDCAD}" type="presOf" srcId="{D162BED0-5374-46EE-98AF-A96E4200311A}" destId="{27400C11-3504-44F4-8D68-5DC56E919443}" srcOrd="0" destOrd="0" presId="urn:microsoft.com/office/officeart/2005/8/layout/cycle1"/>
    <dgm:cxn modelId="{621CB962-3B04-424C-9BB8-BB1543AA5F9C}" srcId="{319ECDB2-9E4D-4487-BAF9-79D95BCA7083}" destId="{34405875-6553-42A3-AF61-9E9FFE7A8178}" srcOrd="2" destOrd="0" parTransId="{CFBDB356-9E32-418A-9ED7-C07A5A6198AC}" sibTransId="{B27B3FB5-3507-488B-9E1A-7A90038F6D8E}"/>
    <dgm:cxn modelId="{E690AF88-5900-400C-B209-865614CCEA55}" type="presOf" srcId="{CD4BABB0-6A72-4802-8A61-A165F4F3B5C2}" destId="{D6C2F9E5-F4C4-46E7-AE08-CC9454FDC176}" srcOrd="0" destOrd="0" presId="urn:microsoft.com/office/officeart/2005/8/layout/cycle1"/>
    <dgm:cxn modelId="{ECC28C9A-FBBA-4DDE-9986-BB8443BD58E4}" type="presOf" srcId="{34405875-6553-42A3-AF61-9E9FFE7A8178}" destId="{03EB1F0F-2E08-4675-9D23-190D242D531B}" srcOrd="0" destOrd="0" presId="urn:microsoft.com/office/officeart/2005/8/layout/cycle1"/>
    <dgm:cxn modelId="{DB4BD3C7-8872-4F3E-80D4-95697B2ABAF9}" srcId="{319ECDB2-9E4D-4487-BAF9-79D95BCA7083}" destId="{CD4BABB0-6A72-4802-8A61-A165F4F3B5C2}" srcOrd="1" destOrd="0" parTransId="{A37FCB72-0205-4A8C-82AE-1F4A75A5DACB}" sibTransId="{EEB4E152-2B2B-426F-B95F-70E779126BB9}"/>
    <dgm:cxn modelId="{CB5241CE-776D-4532-975D-EB26AD46EBB6}" srcId="{319ECDB2-9E4D-4487-BAF9-79D95BCA7083}" destId="{8AD5D60A-E584-4357-A576-099DAA5F6D10}" srcOrd="0" destOrd="0" parTransId="{A74FF448-C3A6-47FC-82F3-50BE0011E7D3}" sibTransId="{5BEF30C7-E88C-44D2-B298-51F7B0FA4D02}"/>
    <dgm:cxn modelId="{74DEF9CE-951B-489D-85B1-1BA6987A32F6}" srcId="{319ECDB2-9E4D-4487-BAF9-79D95BCA7083}" destId="{86993B86-9C9E-4332-A027-9FD968A5D439}" srcOrd="3" destOrd="0" parTransId="{74C4D20E-1E28-4148-AF3F-FF719F5BD0A3}" sibTransId="{D162BED0-5374-46EE-98AF-A96E4200311A}"/>
    <dgm:cxn modelId="{0A3E94D7-88D1-4CD7-B62E-338C5A428AB4}" type="presOf" srcId="{8AD5D60A-E584-4357-A576-099DAA5F6D10}" destId="{7D52D1BD-63AC-4F03-A3AE-9484F6B729D0}" srcOrd="0" destOrd="0" presId="urn:microsoft.com/office/officeart/2005/8/layout/cycle1"/>
    <dgm:cxn modelId="{66BE92E5-D094-4EAB-A9B2-9D1DDC4D0F37}" type="presOf" srcId="{319ECDB2-9E4D-4487-BAF9-79D95BCA7083}" destId="{DAE9F142-55BE-4E5C-9047-08337717BDC7}" srcOrd="0" destOrd="0" presId="urn:microsoft.com/office/officeart/2005/8/layout/cycle1"/>
    <dgm:cxn modelId="{B55934FB-3E66-40B9-81B9-5D8206CF03F5}" type="presOf" srcId="{EEB4E152-2B2B-426F-B95F-70E779126BB9}" destId="{340DAF25-470B-4495-9A44-848D2F9F6BC2}" srcOrd="0" destOrd="0" presId="urn:microsoft.com/office/officeart/2005/8/layout/cycle1"/>
    <dgm:cxn modelId="{6DF2D199-0124-4F9F-A38E-6E384CDC618A}" type="presParOf" srcId="{DAE9F142-55BE-4E5C-9047-08337717BDC7}" destId="{9EE750DB-DA3E-4353-9D58-C4388CF15699}" srcOrd="0" destOrd="0" presId="urn:microsoft.com/office/officeart/2005/8/layout/cycle1"/>
    <dgm:cxn modelId="{B78EAEDC-46B9-4618-8DC2-48FC0F6E7461}" type="presParOf" srcId="{DAE9F142-55BE-4E5C-9047-08337717BDC7}" destId="{7D52D1BD-63AC-4F03-A3AE-9484F6B729D0}" srcOrd="1" destOrd="0" presId="urn:microsoft.com/office/officeart/2005/8/layout/cycle1"/>
    <dgm:cxn modelId="{642265D2-D8F5-4485-BAB0-5B783C9ED0D8}" type="presParOf" srcId="{DAE9F142-55BE-4E5C-9047-08337717BDC7}" destId="{8993ED28-0F30-424A-A0B5-CCA6ECC13F2E}" srcOrd="2" destOrd="0" presId="urn:microsoft.com/office/officeart/2005/8/layout/cycle1"/>
    <dgm:cxn modelId="{7C196DB8-7A33-4095-8CFC-3B64EDC49C5C}" type="presParOf" srcId="{DAE9F142-55BE-4E5C-9047-08337717BDC7}" destId="{509D0ED8-A4DB-41CF-94A3-1A2788C66369}" srcOrd="3" destOrd="0" presId="urn:microsoft.com/office/officeart/2005/8/layout/cycle1"/>
    <dgm:cxn modelId="{9626E735-782F-4B28-9E18-906D1FDAFDDC}" type="presParOf" srcId="{DAE9F142-55BE-4E5C-9047-08337717BDC7}" destId="{D6C2F9E5-F4C4-46E7-AE08-CC9454FDC176}" srcOrd="4" destOrd="0" presId="urn:microsoft.com/office/officeart/2005/8/layout/cycle1"/>
    <dgm:cxn modelId="{574BF5CF-96B5-4779-B30D-B1BEE746691F}" type="presParOf" srcId="{DAE9F142-55BE-4E5C-9047-08337717BDC7}" destId="{340DAF25-470B-4495-9A44-848D2F9F6BC2}" srcOrd="5" destOrd="0" presId="urn:microsoft.com/office/officeart/2005/8/layout/cycle1"/>
    <dgm:cxn modelId="{E403F4C7-EC85-40BC-8719-3AB4E59DAA6F}" type="presParOf" srcId="{DAE9F142-55BE-4E5C-9047-08337717BDC7}" destId="{72E8F66D-31D6-4FDE-8468-06EDF82B8CEB}" srcOrd="6" destOrd="0" presId="urn:microsoft.com/office/officeart/2005/8/layout/cycle1"/>
    <dgm:cxn modelId="{FD00F33A-F81B-43B2-9BC8-D848D08F03CA}" type="presParOf" srcId="{DAE9F142-55BE-4E5C-9047-08337717BDC7}" destId="{03EB1F0F-2E08-4675-9D23-190D242D531B}" srcOrd="7" destOrd="0" presId="urn:microsoft.com/office/officeart/2005/8/layout/cycle1"/>
    <dgm:cxn modelId="{F6492007-A700-4ADC-8BDF-72376E432361}" type="presParOf" srcId="{DAE9F142-55BE-4E5C-9047-08337717BDC7}" destId="{C5679E75-CA57-4B26-9D43-329C3E13BF43}" srcOrd="8" destOrd="0" presId="urn:microsoft.com/office/officeart/2005/8/layout/cycle1"/>
    <dgm:cxn modelId="{E987E30C-257A-4DC4-9479-18825A50B035}" type="presParOf" srcId="{DAE9F142-55BE-4E5C-9047-08337717BDC7}" destId="{7730EC20-245C-4A2C-BB8C-1137B0B73F5F}" srcOrd="9" destOrd="0" presId="urn:microsoft.com/office/officeart/2005/8/layout/cycle1"/>
    <dgm:cxn modelId="{4E67135D-2BEB-4736-BAF5-8A9EBE142578}" type="presParOf" srcId="{DAE9F142-55BE-4E5C-9047-08337717BDC7}" destId="{F74371DD-F7D9-435E-90A9-2F0C716CC89D}" srcOrd="10" destOrd="0" presId="urn:microsoft.com/office/officeart/2005/8/layout/cycle1"/>
    <dgm:cxn modelId="{A80FCA18-89EB-4CA5-B7A0-FAC2AA6EBEAB}" type="presParOf" srcId="{DAE9F142-55BE-4E5C-9047-08337717BDC7}" destId="{27400C11-3504-44F4-8D68-5DC56E919443}" srcOrd="11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2387DD7-D5F4-401D-AFF0-3B4FC7746FB3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06F46562-A51F-4173-AA30-CEA032501E88}">
      <dgm:prSet phldr="0"/>
      <dgm:spPr/>
      <dgm:t>
        <a:bodyPr/>
        <a:lstStyle/>
        <a:p>
          <a:pPr algn="l" rtl="0">
            <a:lnSpc>
              <a:spcPct val="90000"/>
            </a:lnSpc>
          </a:pPr>
          <a:r>
            <a:rPr lang="en-US" sz="2000" dirty="0">
              <a:latin typeface="Calibri"/>
              <a:ea typeface="+mn-ea"/>
              <a:cs typeface="+mn-cs"/>
            </a:rPr>
            <a:t>Ganciclovir</a:t>
          </a:r>
        </a:p>
      </dgm:t>
    </dgm:pt>
    <dgm:pt modelId="{8FBDC828-6D96-4DA3-A9AE-B7777DA835BF}" type="parTrans" cxnId="{1ADE40B1-01D8-4660-A2F6-C2FA9D1505AD}">
      <dgm:prSet/>
      <dgm:spPr/>
    </dgm:pt>
    <dgm:pt modelId="{2B126375-654B-4F4E-BF5F-5FEFA866E973}" type="sibTrans" cxnId="{1ADE40B1-01D8-4660-A2F6-C2FA9D1505AD}">
      <dgm:prSet/>
      <dgm:spPr/>
    </dgm:pt>
    <dgm:pt modelId="{984E63F2-2820-4498-9D1A-7DD27BF56E32}">
      <dgm:prSet phldr="0"/>
      <dgm:spPr/>
      <dgm:t>
        <a:bodyPr/>
        <a:lstStyle/>
        <a:p>
          <a:pPr algn="l" rtl="0">
            <a:lnSpc>
              <a:spcPct val="90000"/>
            </a:lnSpc>
          </a:pPr>
          <a:r>
            <a:rPr lang="en-US" sz="2000" dirty="0">
              <a:latin typeface="Calibri"/>
              <a:ea typeface="+mn-ea"/>
              <a:cs typeface="+mn-cs"/>
            </a:rPr>
            <a:t>Valganciclovir</a:t>
          </a:r>
        </a:p>
      </dgm:t>
    </dgm:pt>
    <dgm:pt modelId="{95079672-507F-4BA2-A14C-3DDCCD505FD0}" type="parTrans" cxnId="{C104B730-9A8F-4C0B-914D-E37E0ED40975}">
      <dgm:prSet/>
      <dgm:spPr/>
    </dgm:pt>
    <dgm:pt modelId="{CD1F201B-3910-46DE-BE4F-A475BD4B77D3}" type="sibTrans" cxnId="{C104B730-9A8F-4C0B-914D-E37E0ED40975}">
      <dgm:prSet/>
      <dgm:spPr/>
    </dgm:pt>
    <dgm:pt modelId="{A1C8631D-397F-4063-A6FF-7525AA2A0260}" type="pres">
      <dgm:prSet presAssocID="{D2387DD7-D5F4-401D-AFF0-3B4FC7746FB3}" presName="linear" presStyleCnt="0">
        <dgm:presLayoutVars>
          <dgm:animLvl val="lvl"/>
          <dgm:resizeHandles val="exact"/>
        </dgm:presLayoutVars>
      </dgm:prSet>
      <dgm:spPr/>
    </dgm:pt>
    <dgm:pt modelId="{47F3A2FF-81D9-4C77-AC26-678444A3EDCC}" type="pres">
      <dgm:prSet presAssocID="{06F46562-A51F-4173-AA30-CEA032501E88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C537156F-4940-4D9A-9142-D0EEFB603576}" type="pres">
      <dgm:prSet presAssocID="{2B126375-654B-4F4E-BF5F-5FEFA866E973}" presName="spacer" presStyleCnt="0"/>
      <dgm:spPr/>
    </dgm:pt>
    <dgm:pt modelId="{F8166BDE-3A78-414E-966C-FBCE2F10228C}" type="pres">
      <dgm:prSet presAssocID="{984E63F2-2820-4498-9D1A-7DD27BF56E32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C104B730-9A8F-4C0B-914D-E37E0ED40975}" srcId="{D2387DD7-D5F4-401D-AFF0-3B4FC7746FB3}" destId="{984E63F2-2820-4498-9D1A-7DD27BF56E32}" srcOrd="1" destOrd="0" parTransId="{95079672-507F-4BA2-A14C-3DDCCD505FD0}" sibTransId="{CD1F201B-3910-46DE-BE4F-A475BD4B77D3}"/>
    <dgm:cxn modelId="{B5C527A7-6BB0-42A7-8897-2506BA8E7EE3}" type="presOf" srcId="{984E63F2-2820-4498-9D1A-7DD27BF56E32}" destId="{F8166BDE-3A78-414E-966C-FBCE2F10228C}" srcOrd="0" destOrd="0" presId="urn:microsoft.com/office/officeart/2005/8/layout/vList2"/>
    <dgm:cxn modelId="{1ADE40B1-01D8-4660-A2F6-C2FA9D1505AD}" srcId="{D2387DD7-D5F4-401D-AFF0-3B4FC7746FB3}" destId="{06F46562-A51F-4173-AA30-CEA032501E88}" srcOrd="0" destOrd="0" parTransId="{8FBDC828-6D96-4DA3-A9AE-B7777DA835BF}" sibTransId="{2B126375-654B-4F4E-BF5F-5FEFA866E973}"/>
    <dgm:cxn modelId="{AF7B67CB-3783-430E-97C0-19DCA2161414}" type="presOf" srcId="{D2387DD7-D5F4-401D-AFF0-3B4FC7746FB3}" destId="{A1C8631D-397F-4063-A6FF-7525AA2A0260}" srcOrd="0" destOrd="0" presId="urn:microsoft.com/office/officeart/2005/8/layout/vList2"/>
    <dgm:cxn modelId="{811FACCB-F1D1-4EF7-9BC7-E6EDBD7CFAFA}" type="presOf" srcId="{06F46562-A51F-4173-AA30-CEA032501E88}" destId="{47F3A2FF-81D9-4C77-AC26-678444A3EDCC}" srcOrd="0" destOrd="0" presId="urn:microsoft.com/office/officeart/2005/8/layout/vList2"/>
    <dgm:cxn modelId="{FCF136AF-467C-4CB5-86C1-80AECAB91EAB}" type="presParOf" srcId="{A1C8631D-397F-4063-A6FF-7525AA2A0260}" destId="{47F3A2FF-81D9-4C77-AC26-678444A3EDCC}" srcOrd="0" destOrd="0" presId="urn:microsoft.com/office/officeart/2005/8/layout/vList2"/>
    <dgm:cxn modelId="{492C9635-015B-41A9-B0B3-2B64B309281A}" type="presParOf" srcId="{A1C8631D-397F-4063-A6FF-7525AA2A0260}" destId="{C537156F-4940-4D9A-9142-D0EEFB603576}" srcOrd="1" destOrd="0" presId="urn:microsoft.com/office/officeart/2005/8/layout/vList2"/>
    <dgm:cxn modelId="{4F599A64-413F-4800-AC05-050C656FDE5B}" type="presParOf" srcId="{A1C8631D-397F-4063-A6FF-7525AA2A0260}" destId="{F8166BDE-3A78-414E-966C-FBCE2F10228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B120040-9561-4689-BE11-3327A1ECD1D4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DF48CD8-44E9-47C8-A5AC-8C8771925915}">
      <dgm:prSet phldrT="[Text]" phldr="0" custT="0"/>
      <dgm:spPr/>
      <dgm:t>
        <a:bodyPr/>
        <a:lstStyle/>
        <a:p>
          <a:pPr rtl="0"/>
          <a:r>
            <a:rPr lang="en-US" sz="1800" b="1" dirty="0">
              <a:latin typeface="Calibri"/>
              <a:ea typeface="Calibri"/>
              <a:cs typeface="Calibri"/>
            </a:rPr>
            <a:t>Define PK/PD targets for CMV infection</a:t>
          </a:r>
        </a:p>
      </dgm:t>
    </dgm:pt>
    <dgm:pt modelId="{40421520-A53F-4A7E-AFC0-29313D8EDEE6}" type="parTrans" cxnId="{9D067D19-44B5-4D9A-95E3-46B2234B155D}">
      <dgm:prSet/>
      <dgm:spPr/>
      <dgm:t>
        <a:bodyPr/>
        <a:lstStyle/>
        <a:p>
          <a:endParaRPr lang="en-US"/>
        </a:p>
      </dgm:t>
    </dgm:pt>
    <dgm:pt modelId="{E42EFA22-E49F-431B-88F1-6540D12E39CD}" type="sibTrans" cxnId="{9D067D19-44B5-4D9A-95E3-46B2234B155D}">
      <dgm:prSet/>
      <dgm:spPr/>
      <dgm:t>
        <a:bodyPr/>
        <a:lstStyle/>
        <a:p>
          <a:endParaRPr lang="en-US"/>
        </a:p>
      </dgm:t>
    </dgm:pt>
    <dgm:pt modelId="{4C91FC5E-D25A-45A9-A9EE-1E607B4229E7}">
      <dgm:prSet phldrT="[Text]" phldr="0"/>
      <dgm:spPr/>
      <dgm:t>
        <a:bodyPr/>
        <a:lstStyle/>
        <a:p>
          <a:pPr rtl="0"/>
          <a:r>
            <a:rPr lang="en-US" sz="1800" dirty="0">
              <a:latin typeface="Calibri"/>
              <a:ea typeface="Calibri"/>
              <a:cs typeface="Calibri"/>
            </a:rPr>
            <a:t>via Hollow Fiber Infection Model (HFIM)</a:t>
          </a:r>
        </a:p>
      </dgm:t>
    </dgm:pt>
    <dgm:pt modelId="{271EC58E-0DB8-4229-9371-BC3A554FE06F}" type="parTrans" cxnId="{E51766BC-8C7A-4749-803B-B413287507D7}">
      <dgm:prSet/>
      <dgm:spPr/>
      <dgm:t>
        <a:bodyPr/>
        <a:lstStyle/>
        <a:p>
          <a:endParaRPr lang="en-US"/>
        </a:p>
      </dgm:t>
    </dgm:pt>
    <dgm:pt modelId="{18A01FA8-1104-4C09-A531-7C2C34DA9960}" type="sibTrans" cxnId="{E51766BC-8C7A-4749-803B-B413287507D7}">
      <dgm:prSet/>
      <dgm:spPr/>
      <dgm:t>
        <a:bodyPr/>
        <a:lstStyle/>
        <a:p>
          <a:endParaRPr lang="en-US"/>
        </a:p>
      </dgm:t>
    </dgm:pt>
    <dgm:pt modelId="{58FCE64C-CD43-447E-9931-108C709D730D}" type="pres">
      <dgm:prSet presAssocID="{3B120040-9561-4689-BE11-3327A1ECD1D4}" presName="linear" presStyleCnt="0">
        <dgm:presLayoutVars>
          <dgm:animLvl val="lvl"/>
          <dgm:resizeHandles val="exact"/>
        </dgm:presLayoutVars>
      </dgm:prSet>
      <dgm:spPr/>
    </dgm:pt>
    <dgm:pt modelId="{E017C4C0-913A-4ECC-867F-62DC373B17CD}" type="pres">
      <dgm:prSet presAssocID="{7DF48CD8-44E9-47C8-A5AC-8C8771925915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9FE63A20-F3FC-463D-8F6C-426D20545F44}" type="pres">
      <dgm:prSet presAssocID="{7DF48CD8-44E9-47C8-A5AC-8C8771925915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9D067D19-44B5-4D9A-95E3-46B2234B155D}" srcId="{3B120040-9561-4689-BE11-3327A1ECD1D4}" destId="{7DF48CD8-44E9-47C8-A5AC-8C8771925915}" srcOrd="0" destOrd="0" parTransId="{40421520-A53F-4A7E-AFC0-29313D8EDEE6}" sibTransId="{E42EFA22-E49F-431B-88F1-6540D12E39CD}"/>
    <dgm:cxn modelId="{ED762168-6D89-449C-BF9C-FAABB31E797D}" type="presOf" srcId="{4C91FC5E-D25A-45A9-A9EE-1E607B4229E7}" destId="{9FE63A20-F3FC-463D-8F6C-426D20545F44}" srcOrd="0" destOrd="0" presId="urn:microsoft.com/office/officeart/2005/8/layout/vList2"/>
    <dgm:cxn modelId="{4F569174-2CF1-4EBE-9752-4652AB720AE0}" type="presOf" srcId="{3B120040-9561-4689-BE11-3327A1ECD1D4}" destId="{58FCE64C-CD43-447E-9931-108C709D730D}" srcOrd="0" destOrd="0" presId="urn:microsoft.com/office/officeart/2005/8/layout/vList2"/>
    <dgm:cxn modelId="{C74068AD-373B-44C0-89A0-B9CEA6A26594}" type="presOf" srcId="{7DF48CD8-44E9-47C8-A5AC-8C8771925915}" destId="{E017C4C0-913A-4ECC-867F-62DC373B17CD}" srcOrd="0" destOrd="0" presId="urn:microsoft.com/office/officeart/2005/8/layout/vList2"/>
    <dgm:cxn modelId="{E51766BC-8C7A-4749-803B-B413287507D7}" srcId="{7DF48CD8-44E9-47C8-A5AC-8C8771925915}" destId="{4C91FC5E-D25A-45A9-A9EE-1E607B4229E7}" srcOrd="0" destOrd="0" parTransId="{271EC58E-0DB8-4229-9371-BC3A554FE06F}" sibTransId="{18A01FA8-1104-4C09-A531-7C2C34DA9960}"/>
    <dgm:cxn modelId="{E98916AE-CC18-48A3-8D31-5F972B204168}" type="presParOf" srcId="{58FCE64C-CD43-447E-9931-108C709D730D}" destId="{E017C4C0-913A-4ECC-867F-62DC373B17CD}" srcOrd="0" destOrd="0" presId="urn:microsoft.com/office/officeart/2005/8/layout/vList2"/>
    <dgm:cxn modelId="{E5B75B10-DB57-4DEB-8196-43566F97E2CC}" type="presParOf" srcId="{58FCE64C-CD43-447E-9931-108C709D730D}" destId="{9FE63A20-F3FC-463D-8F6C-426D20545F4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458CB70-1672-424B-939D-18E887BD0010}" type="doc">
      <dgm:prSet loTypeId="urn:microsoft.com/office/officeart/2005/8/layout/process2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0F399F0-DAB7-41AD-B26E-6BA09A31EDBA}">
      <dgm:prSet phldr="0"/>
      <dgm:spPr/>
      <dgm:t>
        <a:bodyPr/>
        <a:lstStyle/>
        <a:p>
          <a:r>
            <a:rPr lang="en-US" b="1" dirty="0">
              <a:latin typeface="Calibri"/>
              <a:ea typeface="Calibri"/>
              <a:cs typeface="Calibri"/>
            </a:rPr>
            <a:t>Simulate GCV exposure using HFIM </a:t>
          </a:r>
        </a:p>
      </dgm:t>
    </dgm:pt>
    <dgm:pt modelId="{71BC7D80-F66C-4455-8DC8-2C76CEA2AD89}" type="parTrans" cxnId="{4FD3A9F8-24FA-4687-82E2-2EDF005F0B6E}">
      <dgm:prSet/>
      <dgm:spPr/>
    </dgm:pt>
    <dgm:pt modelId="{9CDF8B3C-66F5-4658-91C3-571F7301353A}" type="sibTrans" cxnId="{4FD3A9F8-24FA-4687-82E2-2EDF005F0B6E}">
      <dgm:prSet/>
      <dgm:spPr/>
      <dgm:t>
        <a:bodyPr/>
        <a:lstStyle/>
        <a:p>
          <a:endParaRPr lang="en-US"/>
        </a:p>
      </dgm:t>
    </dgm:pt>
    <dgm:pt modelId="{9A85FD2C-A1E7-4415-BE60-D0D8A8F3C76E}">
      <dgm:prSet phldr="0"/>
      <dgm:spPr/>
      <dgm:t>
        <a:bodyPr/>
        <a:lstStyle/>
        <a:p>
          <a:r>
            <a:rPr lang="en-US" sz="1800" b="1" dirty="0">
              <a:latin typeface="Calibri"/>
              <a:ea typeface="Calibri"/>
              <a:cs typeface="Calibri"/>
            </a:rPr>
            <a:t>Quantify viral count</a:t>
          </a:r>
        </a:p>
      </dgm:t>
    </dgm:pt>
    <dgm:pt modelId="{0327EDCE-61E0-41BB-8DF3-4CF4E7866598}" type="parTrans" cxnId="{5D42FDBE-0C29-42EE-A3C1-4DFC617E5238}">
      <dgm:prSet/>
      <dgm:spPr/>
    </dgm:pt>
    <dgm:pt modelId="{405F6B51-F7B5-4F96-A887-C774ECB36A46}" type="sibTrans" cxnId="{5D42FDBE-0C29-42EE-A3C1-4DFC617E5238}">
      <dgm:prSet/>
      <dgm:spPr/>
      <dgm:t>
        <a:bodyPr/>
        <a:lstStyle/>
        <a:p>
          <a:endParaRPr lang="en-US"/>
        </a:p>
      </dgm:t>
    </dgm:pt>
    <dgm:pt modelId="{C608E9FC-9A12-40B8-8C02-FDD1806C7642}" type="pres">
      <dgm:prSet presAssocID="{2458CB70-1672-424B-939D-18E887BD0010}" presName="linearFlow" presStyleCnt="0">
        <dgm:presLayoutVars>
          <dgm:resizeHandles val="exact"/>
        </dgm:presLayoutVars>
      </dgm:prSet>
      <dgm:spPr/>
    </dgm:pt>
    <dgm:pt modelId="{47D885B3-D985-4F2B-9956-D308AECAE752}" type="pres">
      <dgm:prSet presAssocID="{90F399F0-DAB7-41AD-B26E-6BA09A31EDBA}" presName="node" presStyleLbl="node1" presStyleIdx="0" presStyleCnt="2">
        <dgm:presLayoutVars>
          <dgm:bulletEnabled val="1"/>
        </dgm:presLayoutVars>
      </dgm:prSet>
      <dgm:spPr/>
    </dgm:pt>
    <dgm:pt modelId="{51AC8CE4-E627-4042-B7D0-C92778BD5B70}" type="pres">
      <dgm:prSet presAssocID="{9CDF8B3C-66F5-4658-91C3-571F7301353A}" presName="sibTrans" presStyleLbl="sibTrans2D1" presStyleIdx="0" presStyleCnt="1"/>
      <dgm:spPr/>
    </dgm:pt>
    <dgm:pt modelId="{A1FFD49E-DC85-4EDB-B573-74156CA55D12}" type="pres">
      <dgm:prSet presAssocID="{9CDF8B3C-66F5-4658-91C3-571F7301353A}" presName="connectorText" presStyleLbl="sibTrans2D1" presStyleIdx="0" presStyleCnt="1"/>
      <dgm:spPr/>
    </dgm:pt>
    <dgm:pt modelId="{295E0232-D9F8-4081-A16E-CF31AEAC29D1}" type="pres">
      <dgm:prSet presAssocID="{9A85FD2C-A1E7-4415-BE60-D0D8A8F3C76E}" presName="node" presStyleLbl="node1" presStyleIdx="1" presStyleCnt="2">
        <dgm:presLayoutVars>
          <dgm:bulletEnabled val="1"/>
        </dgm:presLayoutVars>
      </dgm:prSet>
      <dgm:spPr/>
    </dgm:pt>
  </dgm:ptLst>
  <dgm:cxnLst>
    <dgm:cxn modelId="{3FB9721E-480A-4C9A-941B-DFBAAC8801C4}" type="presOf" srcId="{9A85FD2C-A1E7-4415-BE60-D0D8A8F3C76E}" destId="{295E0232-D9F8-4081-A16E-CF31AEAC29D1}" srcOrd="0" destOrd="0" presId="urn:microsoft.com/office/officeart/2005/8/layout/process2"/>
    <dgm:cxn modelId="{CAD36B74-9CB0-40AF-8D57-076F88C8F7EC}" type="presOf" srcId="{9CDF8B3C-66F5-4658-91C3-571F7301353A}" destId="{51AC8CE4-E627-4042-B7D0-C92778BD5B70}" srcOrd="0" destOrd="0" presId="urn:microsoft.com/office/officeart/2005/8/layout/process2"/>
    <dgm:cxn modelId="{16E49292-E911-4E2F-AE4B-0B4ACFAB1D82}" type="presOf" srcId="{90F399F0-DAB7-41AD-B26E-6BA09A31EDBA}" destId="{47D885B3-D985-4F2B-9956-D308AECAE752}" srcOrd="0" destOrd="0" presId="urn:microsoft.com/office/officeart/2005/8/layout/process2"/>
    <dgm:cxn modelId="{99DA20AF-C36D-44DE-B7E6-EEF9B3AD343C}" type="presOf" srcId="{9CDF8B3C-66F5-4658-91C3-571F7301353A}" destId="{A1FFD49E-DC85-4EDB-B573-74156CA55D12}" srcOrd="1" destOrd="0" presId="urn:microsoft.com/office/officeart/2005/8/layout/process2"/>
    <dgm:cxn modelId="{E89179AF-0143-4981-9396-2DC469212548}" type="presOf" srcId="{2458CB70-1672-424B-939D-18E887BD0010}" destId="{C608E9FC-9A12-40B8-8C02-FDD1806C7642}" srcOrd="0" destOrd="0" presId="urn:microsoft.com/office/officeart/2005/8/layout/process2"/>
    <dgm:cxn modelId="{5D42FDBE-0C29-42EE-A3C1-4DFC617E5238}" srcId="{2458CB70-1672-424B-939D-18E887BD0010}" destId="{9A85FD2C-A1E7-4415-BE60-D0D8A8F3C76E}" srcOrd="1" destOrd="0" parTransId="{0327EDCE-61E0-41BB-8DF3-4CF4E7866598}" sibTransId="{405F6B51-F7B5-4F96-A887-C774ECB36A46}"/>
    <dgm:cxn modelId="{4FD3A9F8-24FA-4687-82E2-2EDF005F0B6E}" srcId="{2458CB70-1672-424B-939D-18E887BD0010}" destId="{90F399F0-DAB7-41AD-B26E-6BA09A31EDBA}" srcOrd="0" destOrd="0" parTransId="{71BC7D80-F66C-4455-8DC8-2C76CEA2AD89}" sibTransId="{9CDF8B3C-66F5-4658-91C3-571F7301353A}"/>
    <dgm:cxn modelId="{306B37D0-F932-46DF-A824-5D637BCC275F}" type="presParOf" srcId="{C608E9FC-9A12-40B8-8C02-FDD1806C7642}" destId="{47D885B3-D985-4F2B-9956-D308AECAE752}" srcOrd="0" destOrd="0" presId="urn:microsoft.com/office/officeart/2005/8/layout/process2"/>
    <dgm:cxn modelId="{73BEC8FE-6D3E-4663-A498-92FC5026D8F3}" type="presParOf" srcId="{C608E9FC-9A12-40B8-8C02-FDD1806C7642}" destId="{51AC8CE4-E627-4042-B7D0-C92778BD5B70}" srcOrd="1" destOrd="0" presId="urn:microsoft.com/office/officeart/2005/8/layout/process2"/>
    <dgm:cxn modelId="{B0DE77ED-4CBF-491B-80FC-8C2D5FFA02C9}" type="presParOf" srcId="{51AC8CE4-E627-4042-B7D0-C92778BD5B70}" destId="{A1FFD49E-DC85-4EDB-B573-74156CA55D12}" srcOrd="0" destOrd="0" presId="urn:microsoft.com/office/officeart/2005/8/layout/process2"/>
    <dgm:cxn modelId="{34F0AD0A-4E05-4C29-9765-63DE0F058E1F}" type="presParOf" srcId="{C608E9FC-9A12-40B8-8C02-FDD1806C7642}" destId="{295E0232-D9F8-4081-A16E-CF31AEAC29D1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52D1BD-63AC-4F03-A3AE-9484F6B729D0}">
      <dsp:nvSpPr>
        <dsp:cNvPr id="0" name=""/>
        <dsp:cNvSpPr/>
      </dsp:nvSpPr>
      <dsp:spPr>
        <a:xfrm>
          <a:off x="5573087" y="91489"/>
          <a:ext cx="1431288" cy="14312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latin typeface="Calibri"/>
              <a:ea typeface="Calibri"/>
              <a:cs typeface="Calibri"/>
            </a:rPr>
            <a:t>Narrow TW</a:t>
          </a:r>
        </a:p>
      </dsp:txBody>
      <dsp:txXfrm>
        <a:off x="5573087" y="91489"/>
        <a:ext cx="1431288" cy="1431288"/>
      </dsp:txXfrm>
    </dsp:sp>
    <dsp:sp modelId="{8993ED28-0F30-424A-A0B5-CCA6ECC13F2E}">
      <dsp:nvSpPr>
        <dsp:cNvPr id="0" name=""/>
        <dsp:cNvSpPr/>
      </dsp:nvSpPr>
      <dsp:spPr>
        <a:xfrm>
          <a:off x="3047512" y="545"/>
          <a:ext cx="4047807" cy="4047807"/>
        </a:xfrm>
        <a:prstGeom prst="circularArrow">
          <a:avLst>
            <a:gd name="adj1" fmla="val 6895"/>
            <a:gd name="adj2" fmla="val 464801"/>
            <a:gd name="adj3" fmla="val 551734"/>
            <a:gd name="adj4" fmla="val 20583465"/>
            <a:gd name="adj5" fmla="val 8044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C2F9E5-F4C4-46E7-AE08-CC9454FDC176}">
      <dsp:nvSpPr>
        <dsp:cNvPr id="0" name=""/>
        <dsp:cNvSpPr/>
      </dsp:nvSpPr>
      <dsp:spPr>
        <a:xfrm>
          <a:off x="5573087" y="2526120"/>
          <a:ext cx="1431288" cy="14312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latin typeface="Calibri"/>
              <a:ea typeface="Calibri"/>
              <a:cs typeface="Calibri"/>
            </a:rPr>
            <a:t>Dose-limiting toxicities</a:t>
          </a:r>
          <a:endParaRPr lang="en-US" sz="2000" kern="1200" dirty="0">
            <a:latin typeface="Calibri"/>
            <a:ea typeface="Calibri"/>
            <a:cs typeface="Calibri"/>
          </a:endParaRPr>
        </a:p>
      </dsp:txBody>
      <dsp:txXfrm>
        <a:off x="5573087" y="2526120"/>
        <a:ext cx="1431288" cy="1431288"/>
      </dsp:txXfrm>
    </dsp:sp>
    <dsp:sp modelId="{340DAF25-470B-4495-9A44-848D2F9F6BC2}">
      <dsp:nvSpPr>
        <dsp:cNvPr id="0" name=""/>
        <dsp:cNvSpPr/>
      </dsp:nvSpPr>
      <dsp:spPr>
        <a:xfrm>
          <a:off x="3047512" y="545"/>
          <a:ext cx="4047807" cy="4047807"/>
        </a:xfrm>
        <a:prstGeom prst="circularArrow">
          <a:avLst>
            <a:gd name="adj1" fmla="val 6895"/>
            <a:gd name="adj2" fmla="val 464801"/>
            <a:gd name="adj3" fmla="val 5951734"/>
            <a:gd name="adj4" fmla="val 4383465"/>
            <a:gd name="adj5" fmla="val 8044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EB1F0F-2E08-4675-9D23-190D242D531B}">
      <dsp:nvSpPr>
        <dsp:cNvPr id="0" name=""/>
        <dsp:cNvSpPr/>
      </dsp:nvSpPr>
      <dsp:spPr>
        <a:xfrm>
          <a:off x="3138456" y="2526120"/>
          <a:ext cx="1431288" cy="14312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latin typeface="Calibri"/>
              <a:ea typeface="Calibri"/>
              <a:cs typeface="Calibri"/>
            </a:rPr>
            <a:t>Resistance </a:t>
          </a:r>
          <a:r>
            <a:rPr lang="en-US" sz="2000" kern="1200" dirty="0">
              <a:latin typeface="Calibri"/>
              <a:ea typeface="Calibri"/>
              <a:cs typeface="Calibri"/>
            </a:rPr>
            <a:t>– prolonged therapy</a:t>
          </a:r>
        </a:p>
      </dsp:txBody>
      <dsp:txXfrm>
        <a:off x="3138456" y="2526120"/>
        <a:ext cx="1431288" cy="1431288"/>
      </dsp:txXfrm>
    </dsp:sp>
    <dsp:sp modelId="{C5679E75-CA57-4B26-9D43-329C3E13BF43}">
      <dsp:nvSpPr>
        <dsp:cNvPr id="0" name=""/>
        <dsp:cNvSpPr/>
      </dsp:nvSpPr>
      <dsp:spPr>
        <a:xfrm>
          <a:off x="3047512" y="545"/>
          <a:ext cx="4047807" cy="4047807"/>
        </a:xfrm>
        <a:prstGeom prst="circularArrow">
          <a:avLst>
            <a:gd name="adj1" fmla="val 6895"/>
            <a:gd name="adj2" fmla="val 464801"/>
            <a:gd name="adj3" fmla="val 11351734"/>
            <a:gd name="adj4" fmla="val 9783465"/>
            <a:gd name="adj5" fmla="val 8044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4371DD-F7D9-435E-90A9-2F0C716CC89D}">
      <dsp:nvSpPr>
        <dsp:cNvPr id="0" name=""/>
        <dsp:cNvSpPr/>
      </dsp:nvSpPr>
      <dsp:spPr>
        <a:xfrm>
          <a:off x="3138456" y="91489"/>
          <a:ext cx="1431288" cy="14312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latin typeface="Calibri"/>
              <a:ea typeface="Calibri"/>
              <a:cs typeface="Calibri"/>
            </a:rPr>
            <a:t>Unclear PK/PD</a:t>
          </a:r>
          <a:r>
            <a:rPr lang="en-US" sz="2000" kern="1200" dirty="0">
              <a:latin typeface="Calibri"/>
              <a:ea typeface="Calibri"/>
              <a:cs typeface="Calibri"/>
            </a:rPr>
            <a:t> - need to define target</a:t>
          </a:r>
        </a:p>
      </dsp:txBody>
      <dsp:txXfrm>
        <a:off x="3138456" y="91489"/>
        <a:ext cx="1431288" cy="1431288"/>
      </dsp:txXfrm>
    </dsp:sp>
    <dsp:sp modelId="{27400C11-3504-44F4-8D68-5DC56E919443}">
      <dsp:nvSpPr>
        <dsp:cNvPr id="0" name=""/>
        <dsp:cNvSpPr/>
      </dsp:nvSpPr>
      <dsp:spPr>
        <a:xfrm>
          <a:off x="3047512" y="545"/>
          <a:ext cx="4047807" cy="4047807"/>
        </a:xfrm>
        <a:prstGeom prst="circularArrow">
          <a:avLst>
            <a:gd name="adj1" fmla="val 6895"/>
            <a:gd name="adj2" fmla="val 464801"/>
            <a:gd name="adj3" fmla="val 16751734"/>
            <a:gd name="adj4" fmla="val 15183465"/>
            <a:gd name="adj5" fmla="val 8044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F3A2FF-81D9-4C77-AC26-678444A3EDCC}">
      <dsp:nvSpPr>
        <dsp:cNvPr id="0" name=""/>
        <dsp:cNvSpPr/>
      </dsp:nvSpPr>
      <dsp:spPr>
        <a:xfrm>
          <a:off x="0" y="480591"/>
          <a:ext cx="2039466" cy="59962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>
              <a:latin typeface="Calibri"/>
              <a:ea typeface="+mn-ea"/>
              <a:cs typeface="+mn-cs"/>
            </a:rPr>
            <a:t>Ganciclovir</a:t>
          </a:r>
        </a:p>
      </dsp:txBody>
      <dsp:txXfrm>
        <a:off x="29271" y="509862"/>
        <a:ext cx="1980924" cy="541083"/>
      </dsp:txXfrm>
    </dsp:sp>
    <dsp:sp modelId="{F8166BDE-3A78-414E-966C-FBCE2F10228C}">
      <dsp:nvSpPr>
        <dsp:cNvPr id="0" name=""/>
        <dsp:cNvSpPr/>
      </dsp:nvSpPr>
      <dsp:spPr>
        <a:xfrm>
          <a:off x="0" y="1152216"/>
          <a:ext cx="2039466" cy="59962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>
              <a:latin typeface="Calibri"/>
              <a:ea typeface="+mn-ea"/>
              <a:cs typeface="+mn-cs"/>
            </a:rPr>
            <a:t>Valganciclovir</a:t>
          </a:r>
        </a:p>
      </dsp:txBody>
      <dsp:txXfrm>
        <a:off x="29271" y="1181487"/>
        <a:ext cx="1980924" cy="54108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17C4C0-913A-4ECC-867F-62DC373B17CD}">
      <dsp:nvSpPr>
        <dsp:cNvPr id="0" name=""/>
        <dsp:cNvSpPr/>
      </dsp:nvSpPr>
      <dsp:spPr>
        <a:xfrm>
          <a:off x="0" y="10626"/>
          <a:ext cx="8858894" cy="18696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l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700" b="1" kern="1200" dirty="0">
              <a:latin typeface="Calibri"/>
              <a:ea typeface="Calibri"/>
              <a:cs typeface="Calibri"/>
            </a:rPr>
            <a:t>Define PK/PD targets for CMV infection</a:t>
          </a:r>
        </a:p>
      </dsp:txBody>
      <dsp:txXfrm>
        <a:off x="91269" y="101895"/>
        <a:ext cx="8676356" cy="1687122"/>
      </dsp:txXfrm>
    </dsp:sp>
    <dsp:sp modelId="{9FE63A20-F3FC-463D-8F6C-426D20545F44}">
      <dsp:nvSpPr>
        <dsp:cNvPr id="0" name=""/>
        <dsp:cNvSpPr/>
      </dsp:nvSpPr>
      <dsp:spPr>
        <a:xfrm>
          <a:off x="0" y="1880286"/>
          <a:ext cx="8858894" cy="778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1270" tIns="59690" rIns="334264" bIns="59690" numCol="1" spcCol="1270" anchor="t" anchorCtr="0">
          <a:noAutofit/>
        </a:bodyPr>
        <a:lstStyle/>
        <a:p>
          <a:pPr marL="285750" lvl="1" indent="-285750" algn="l" defTabSz="1644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700" kern="1200" dirty="0">
              <a:latin typeface="Calibri"/>
              <a:ea typeface="Calibri"/>
              <a:cs typeface="Calibri"/>
            </a:rPr>
            <a:t>via Hollow Fiber Infection Model (HFIM)</a:t>
          </a:r>
        </a:p>
      </dsp:txBody>
      <dsp:txXfrm>
        <a:off x="0" y="1880286"/>
        <a:ext cx="8858894" cy="7783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D885B3-D985-4F2B-9956-D308AECAE752}">
      <dsp:nvSpPr>
        <dsp:cNvPr id="0" name=""/>
        <dsp:cNvSpPr/>
      </dsp:nvSpPr>
      <dsp:spPr>
        <a:xfrm>
          <a:off x="950179" y="517"/>
          <a:ext cx="3051139" cy="16950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latin typeface="Calibri"/>
              <a:ea typeface="Calibri"/>
              <a:cs typeface="Calibri"/>
            </a:rPr>
            <a:t>Simulate GCV exposure using HFIM </a:t>
          </a:r>
        </a:p>
      </dsp:txBody>
      <dsp:txXfrm>
        <a:off x="999826" y="50164"/>
        <a:ext cx="2951845" cy="1595783"/>
      </dsp:txXfrm>
    </dsp:sp>
    <dsp:sp modelId="{51AC8CE4-E627-4042-B7D0-C92778BD5B70}">
      <dsp:nvSpPr>
        <dsp:cNvPr id="0" name=""/>
        <dsp:cNvSpPr/>
      </dsp:nvSpPr>
      <dsp:spPr>
        <a:xfrm rot="5400000">
          <a:off x="2157921" y="1737972"/>
          <a:ext cx="635654" cy="76278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600" kern="1200"/>
        </a:p>
      </dsp:txBody>
      <dsp:txXfrm rot="-5400000">
        <a:off x="2246913" y="1801537"/>
        <a:ext cx="457670" cy="444958"/>
      </dsp:txXfrm>
    </dsp:sp>
    <dsp:sp modelId="{295E0232-D9F8-4081-A16E-CF31AEAC29D1}">
      <dsp:nvSpPr>
        <dsp:cNvPr id="0" name=""/>
        <dsp:cNvSpPr/>
      </dsp:nvSpPr>
      <dsp:spPr>
        <a:xfrm>
          <a:off x="950179" y="2543133"/>
          <a:ext cx="3051139" cy="16950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15918935"/>
                <a:satOff val="39353"/>
                <a:lumOff val="2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15918935"/>
                <a:satOff val="39353"/>
                <a:lumOff val="2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15918935"/>
                <a:satOff val="39353"/>
                <a:lumOff val="2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latin typeface="Calibri"/>
              <a:ea typeface="Calibri"/>
              <a:cs typeface="Calibri"/>
            </a:rPr>
            <a:t>Quantify viral count</a:t>
          </a:r>
        </a:p>
      </dsp:txBody>
      <dsp:txXfrm>
        <a:off x="999826" y="2592780"/>
        <a:ext cx="2951845" cy="15957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AF3A2D-AF24-473D-9054-4DA202FEE99D}" type="datetimeFigureOut">
              <a:t>1/14/2026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C907A3-14E5-409B-9E3E-6E01798A561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815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a typeface="Calibri"/>
                <a:cs typeface="Calibri"/>
              </a:rPr>
              <a:t>Cytomegalovirus is a life-long latent herpes virus with a high global incidence of 60-90%. Infection is usually asymptomatic in healthy individuals, but CMV infection poses a significant risk in immunocompromised and transplant patients. </a:t>
            </a:r>
          </a:p>
          <a:p>
            <a:r>
              <a:rPr lang="en-US" dirty="0">
                <a:ea typeface="Calibri"/>
                <a:cs typeface="Calibri"/>
              </a:rPr>
              <a:t>Associated with increased morbidity, mortality, organ rejection and organ damage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C907A3-14E5-409B-9E3E-6E01798A561B}" type="slidenum"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676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a typeface="Calibri"/>
                <a:cs typeface="Calibri"/>
              </a:rPr>
              <a:t>Several approved anti-CMV drugs with the current first-line treatments being GCV and its prodrug VGCV</a:t>
            </a:r>
          </a:p>
          <a:p>
            <a:r>
              <a:rPr lang="en-US" dirty="0">
                <a:ea typeface="Calibri"/>
                <a:cs typeface="Calibri"/>
              </a:rPr>
              <a:t>Clinical assessments show it to be effective, but still many limitations leading to suboptimal treatment – narrow TW, clinical toxicity major issue with effects such as myelosuppression and nephrotoxicity. Resistance. Currently no standardized treatment which can lead to ineffective treatment.</a:t>
            </a:r>
          </a:p>
          <a:p>
            <a:r>
              <a:rPr lang="en-US" dirty="0">
                <a:ea typeface="Calibri"/>
                <a:cs typeface="Calibri"/>
              </a:rPr>
              <a:t>PK/PD still not fully understood so </a:t>
            </a:r>
            <a:r>
              <a:rPr lang="en-US" dirty="0" err="1">
                <a:ea typeface="Calibri"/>
                <a:cs typeface="Calibri"/>
              </a:rPr>
              <a:t>theres</a:t>
            </a:r>
            <a:r>
              <a:rPr lang="en-US" dirty="0">
                <a:ea typeface="Calibri"/>
                <a:cs typeface="Calibri"/>
              </a:rPr>
              <a:t> a big gap in translating pre-clinical assessments to clinical care</a:t>
            </a:r>
          </a:p>
          <a:p>
            <a:r>
              <a:rPr lang="en-US" dirty="0">
                <a:ea typeface="Calibri"/>
                <a:cs typeface="Calibri"/>
              </a:rPr>
              <a:t>Clear need to optimize CMV treatment which I want to achieve through investigating PK/PD dynamics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C907A3-14E5-409B-9E3E-6E01798A561B}" type="slidenum"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4619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a typeface="Calibri"/>
                <a:cs typeface="Calibri"/>
              </a:rPr>
              <a:t>My main experimental strategy involves simulation of GCV exposure using the hollow fiber infection model. I will perform dose ranging and AUC fractionation studies in order to investigate PK/PD parameters. I will also quantify viral count with PCR and investigate its impact on viral response and PK/PD parameters.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C907A3-14E5-409B-9E3E-6E01798A561B}" type="slidenum"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979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a typeface="Calibri"/>
                <a:cs typeface="Calibri"/>
              </a:rPr>
              <a:t>This diagram shows the structure of the model. It has a central reservoir containing growth media and drug, simulating circulation. The cartridge allows diffusion of the drug while retaining the virus and cells, and the pump/flow system controls drug input and clearance.</a:t>
            </a:r>
          </a:p>
          <a:p>
            <a:r>
              <a:rPr lang="en-US" dirty="0">
                <a:ea typeface="Calibri"/>
                <a:cs typeface="Calibri"/>
              </a:rPr>
              <a:t>The model will allow simulation of viral drug concentration-time profiles under relevant dosing conditions </a:t>
            </a:r>
          </a:p>
          <a:p>
            <a:r>
              <a:rPr lang="en-US" dirty="0">
                <a:ea typeface="Calibri"/>
                <a:cs typeface="Calibri"/>
              </a:rPr>
              <a:t>Measurement of viral dynamic outcome such as viral load and suppression</a:t>
            </a:r>
          </a:p>
          <a:p>
            <a:r>
              <a:rPr lang="en-US" dirty="0">
                <a:ea typeface="Calibri"/>
                <a:cs typeface="Calibri"/>
              </a:rPr>
              <a:t>No current studies into dynamic drug exposure of GCV in-vitro- gap in data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C907A3-14E5-409B-9E3E-6E01798A561B}" type="slidenum"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858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a typeface="Calibri"/>
                <a:cs typeface="Calibri"/>
              </a:rPr>
              <a:t>So, the HFIM allows us to mimic human PK/PD-in vitro. While its well-established for antimicrobials to define PK/PD indices and optimizing dosing, its been far less explored for antivirals</a:t>
            </a:r>
          </a:p>
          <a:p>
            <a:r>
              <a:rPr lang="en-US" dirty="0">
                <a:ea typeface="Calibri"/>
                <a:cs typeface="Calibri"/>
              </a:rPr>
              <a:t>PK/PD analysis aims to identify drug exposures that </a:t>
            </a:r>
            <a:r>
              <a:rPr lang="en-US" dirty="0" err="1">
                <a:ea typeface="Calibri"/>
                <a:cs typeface="Calibri"/>
              </a:rPr>
              <a:t>maximise</a:t>
            </a:r>
            <a:r>
              <a:rPr lang="en-US" dirty="0">
                <a:ea typeface="Calibri"/>
                <a:cs typeface="Calibri"/>
              </a:rPr>
              <a:t> efficacy while minimizing toxicity through parameters such as AUC and EC50. Therefore in this project, ill use this model to simulate clinically-relevant GCV exposure by </a:t>
            </a:r>
            <a:r>
              <a:rPr lang="en-US" dirty="0" err="1">
                <a:ea typeface="Calibri"/>
                <a:cs typeface="Calibri"/>
              </a:rPr>
              <a:t>peforming</a:t>
            </a:r>
            <a:r>
              <a:rPr lang="en-US" dirty="0">
                <a:ea typeface="Calibri"/>
                <a:cs typeface="Calibri"/>
              </a:rPr>
              <a:t> dose-ranging and fractionation studies, generating different AUC and exposure profiles</a:t>
            </a:r>
          </a:p>
          <a:p>
            <a:r>
              <a:rPr lang="en-US" dirty="0">
                <a:ea typeface="Calibri"/>
                <a:cs typeface="Calibri"/>
              </a:rPr>
              <a:t>Goal is to identify optimal PK/PD target or dosing strategy</a:t>
            </a:r>
          </a:p>
          <a:p>
            <a:r>
              <a:rPr lang="en-US" dirty="0">
                <a:ea typeface="Calibri"/>
                <a:cs typeface="Calibri"/>
              </a:rPr>
              <a:t>Evaluate/gain insight into the use of this model as a translational model for CMV infection studies.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C907A3-14E5-409B-9E3E-6E01798A561B}" type="slidenum"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150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DE6C8-AB1D-4204-BC9C-3366B0BF04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4088" y="889820"/>
            <a:ext cx="9989574" cy="3598606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7B9009-EE50-4EE5-B6EB-CD6EC83D3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4088" y="4488426"/>
            <a:ext cx="6991776" cy="130277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8667E-058A-436F-B8EA-5B3A99D43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1EADE-8E88-4C7C-8AC5-FB148DE4940E}" type="datetime1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80305-1AD7-482D-BFFD-6CDB83AB3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762A1-52E9-402D-B65E-DF193E44C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982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359C1-C098-4BF4-A55D-782F4E606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343C7E-1E8B-4D38-9B81-1AA2A8978E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A70B00-53AE-4D3F-91BE-A8D789ED9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8B9C-477D-492A-96AD-1FC2CC997A73}" type="datetime1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647FC7-8124-4F70-A849-B6BCC5189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CEBE4-50DC-47DB-B699-CCC02433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650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418279-D3B8-4C6A-AB74-9DE377771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42322" y="997974"/>
            <a:ext cx="2349043" cy="49849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8F733C-9309-4197-BACA-207CDC8935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8927" y="997973"/>
            <a:ext cx="8473395" cy="49849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CD4D0-5BE6-412D-B08B-5DFFD5935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3AED5-E26D-4E29-B1B3-7847B6779594}" type="datetime1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021651-B786-4A39-A10F-F5231D0A2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504D2D-9379-40DE-9F45-3004BE54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874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87CA6-BFD9-4CB1-8892-F6B062E82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DA8C3-9C0C-4E52-9A62-E4DB159E6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3EC35-E02F-41FF-9232-F90692A90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6794-849E-4626-908B-D15793550EFB}" type="datetime1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13D38-5DF1-443B-8A12-71E834FDC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E644A-4A37-4757-9809-5B035E287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230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6578B-CD85-4BF1-A729-E8E8079B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383" y="1709738"/>
            <a:ext cx="1063206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8448C1-C13F-4826-8347-EEB00A664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383" y="4589463"/>
            <a:ext cx="1063206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6546A-957F-4C4D-9744-1177AD258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B64E7-5594-42A3-ADBF-E95A7ACEAD64}" type="datetime1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DB149C-CC63-4E3A-A83D-EF637EB51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94775-7982-41EC-B584-D51224D38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767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E4BD8-507D-48E4-A624-F16A741C3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A07E4-3A39-457C-A059-7DFB6039D9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04088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141E17-47CE-4A78-B0FA-0E9786DA6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1344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F02C13-D3ED-4044-9716-F29D79A18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62B0B-D248-4FFB-8695-AD7FA4B1284A}" type="datetime1">
              <a:rPr lang="en-US" smtClean="0"/>
              <a:t>1/14/2026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F334AD-FB29-4355-B5CF-85E61B4F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5AA154-790C-4774-9C21-8C543E733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02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7DD35-7673-4F88-86B0-634883B5E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7" y="929147"/>
            <a:ext cx="10689336" cy="79845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C820D7-3E0B-47C6-A583-C4C839C5A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4088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839A7B-97D5-400F-B802-A0FF28FE9F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4088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E0ECA2-DBF1-4681-9DFA-93AFD1B371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1344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0EBBBB-517F-4ED7-9E51-CF0F7590B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1344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11B5C7-1E37-478F-B4B0-C7202FFE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8EFB-9159-4510-B73F-4F0409ADE937}" type="datetime1">
              <a:rPr lang="en-US" smtClean="0"/>
              <a:t>1/14/2026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53F7EF-507C-4CB3-86C5-8B34FFFC1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3DEA6-E4EB-4C2A-8B4F-55EC965B6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458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32964-A933-4B98-A141-A4B316DAF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684C9D-23DA-42B0-9DD3-7592F72E8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9412-2452-4BED-A324-9D8C115361AD}" type="datetime1">
              <a:rPr lang="en-US" smtClean="0"/>
              <a:t>1/14/2026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BF8F05-876F-49D8-AE30-5BB2A91EC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3D20DA-9260-4577-BB51-789570A24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83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C1F24-E0A1-45A7-8EF5-92CD97993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18F62-D251-40E8-A23C-F4CFE9FEAB41}" type="datetime1">
              <a:rPr lang="en-US" smtClean="0"/>
              <a:t>1/14/2026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021C19-210E-46B0-9036-5D8AECC92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880FEF-487E-44DF-8615-DF2210419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240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568EE-74C8-43A6-90BC-2DDD965CF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9848"/>
            <a:ext cx="4093599" cy="131673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C35AC-CAE3-48CF-A3E4-A075C9FDD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069848"/>
            <a:ext cx="6172200" cy="47912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9D03EA-5FAD-4609-A2B8-624E42684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1176"/>
            <a:ext cx="4093599" cy="331927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58D2EA-2191-4216-B64D-067BDFE12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76144-149E-4874-93A5-554A0357CF82}" type="datetime1">
              <a:rPr lang="en-US" smtClean="0"/>
              <a:t>1/14/2026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042128-DAB4-481C-BEE6-3523E8E88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50E382-C500-4A4C-A7C6-43860383A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113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FE98B-EACF-4251-A8AF-0D9EDD17C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6800"/>
            <a:ext cx="4103431" cy="131752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5F473-761A-4002-AF70-9FF878D013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066800"/>
            <a:ext cx="6172200" cy="4794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C2E6A-F834-4540-BB00-E13CB45DC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2700"/>
            <a:ext cx="4103431" cy="33162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C38EAB-AD63-415C-B263-BA1D8FBE3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65D8-0540-4835-AE5C-25D29DBA01BE}" type="datetime1">
              <a:rPr lang="en-US" smtClean="0"/>
              <a:t>1/14/2026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E5541-B6DE-45E8-BCFE-0DFC4F574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B78D45-289B-46AF-8CB9-E6150BEA1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428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A362AC-B59F-4AC7-B279-57DDD5336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6042DB-75BD-4EC1-B6D9-8A72EF940C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0635" y="2221992"/>
            <a:ext cx="10691265" cy="3739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DD1378-7C96-4079-B44C-3D86B46575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69448" y="6356350"/>
            <a:ext cx="25495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fld id="{E31BA835-12AC-4E8F-955A-EA3F4DE2791F}" type="datetime1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B6B78-577F-43F5-BAEE-BF72484C98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4088" y="6356350"/>
            <a:ext cx="45397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C75B8-AF8F-4D8A-9B3D-D1951A64BA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9012" y="6356350"/>
            <a:ext cx="672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/>
                </a:solidFill>
              </a:defRPr>
            </a:lvl1pPr>
          </a:lstStyle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64F9B95-9045-48D2-B9F3-2927E98F54AA}"/>
              </a:ext>
            </a:extLst>
          </p:cNvPr>
          <p:cNvCxnSpPr>
            <a:cxnSpLocks/>
          </p:cNvCxnSpPr>
          <p:nvPr/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5AA86F-6A4D-4BCB-A045-D992CDC2959B}"/>
              </a:ext>
            </a:extLst>
          </p:cNvPr>
          <p:cNvCxnSpPr>
            <a:cxnSpLocks/>
          </p:cNvCxnSpPr>
          <p:nvPr/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912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1" r:id="rId6"/>
    <p:sldLayoutId id="2147483697" r:id="rId7"/>
    <p:sldLayoutId id="2147483698" r:id="rId8"/>
    <p:sldLayoutId id="2147483699" r:id="rId9"/>
    <p:sldLayoutId id="2147483700" r:id="rId10"/>
    <p:sldLayoutId id="2147483702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cap="all" spc="3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3E93247-6229-44AB-A550-739E971E6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609" y="1038044"/>
            <a:ext cx="6679784" cy="2584232"/>
          </a:xfrm>
        </p:spPr>
        <p:txBody>
          <a:bodyPr anchor="t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4000" b="1" dirty="0">
                <a:latin typeface="Calibri"/>
                <a:ea typeface="Calibri"/>
                <a:cs typeface="Aharoni"/>
              </a:rPr>
              <a:t>Defining a GANCICLOVIR PK/PD target for CMV infection using the hollow fiber infection model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4345" y="4384016"/>
            <a:ext cx="4502270" cy="578272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100000"/>
              </a:lnSpc>
            </a:pPr>
            <a:endParaRPr lang="en-US" sz="3200" dirty="0">
              <a:latin typeface="Calibri"/>
              <a:ea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300"/>
              </a:spcBef>
            </a:pPr>
            <a:r>
              <a:rPr lang="en-US" sz="2400" dirty="0">
                <a:latin typeface="Calibri"/>
                <a:ea typeface="Calibri"/>
                <a:cs typeface="Calibri"/>
              </a:rPr>
              <a:t>Katrina Bubanova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E2E603F-4A95-4FE8-BB06-211DFD75D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6383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close up of a virus&#10;&#10;AI-generated content may be incorrect.">
            <a:extLst>
              <a:ext uri="{FF2B5EF4-FFF2-40B4-BE49-F238E27FC236}">
                <a16:creationId xmlns:a16="http://schemas.microsoft.com/office/drawing/2014/main" id="{3FB9D311-7BDF-54B8-C989-B4098B5FF07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9466" t="6301" r="9973" b="7134"/>
          <a:stretch>
            <a:fillRect/>
          </a:stretch>
        </p:blipFill>
        <p:spPr>
          <a:xfrm rot="16200000">
            <a:off x="6235404" y="907806"/>
            <a:ext cx="6847470" cy="505651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BD6E990-DE77-228D-4383-8524776C5781}"/>
              </a:ext>
            </a:extLst>
          </p:cNvPr>
          <p:cNvSpPr txBox="1"/>
          <p:nvPr/>
        </p:nvSpPr>
        <p:spPr>
          <a:xfrm>
            <a:off x="716509" y="4002957"/>
            <a:ext cx="5727503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dirty="0">
                <a:latin typeface="Calibri"/>
                <a:ea typeface="Calibri"/>
                <a:cs typeface="Aharoni"/>
              </a:rPr>
              <a:t>Systems Pharmacology and Pharmacy</a:t>
            </a:r>
            <a:endParaRPr lang="en-US"/>
          </a:p>
        </p:txBody>
      </p:sp>
      <p:pic>
        <p:nvPicPr>
          <p:cNvPr id="4" name="Picture 3" descr="A blue and black logo&#10;&#10;AI-generated content may be incorrect.">
            <a:extLst>
              <a:ext uri="{FF2B5EF4-FFF2-40B4-BE49-F238E27FC236}">
                <a16:creationId xmlns:a16="http://schemas.microsoft.com/office/drawing/2014/main" id="{4E6E5054-F938-1404-B67B-62D3D02E7E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931" y="5342699"/>
            <a:ext cx="2882350" cy="1349237"/>
          </a:xfrm>
          <a:prstGeom prst="rect">
            <a:avLst/>
          </a:prstGeom>
        </p:spPr>
      </p:pic>
      <p:pic>
        <p:nvPicPr>
          <p:cNvPr id="7" name="Picture 6" descr="A blue and orange logo&#10;&#10;AI-generated content may be incorrect.">
            <a:extLst>
              <a:ext uri="{FF2B5EF4-FFF2-40B4-BE49-F238E27FC236}">
                <a16:creationId xmlns:a16="http://schemas.microsoft.com/office/drawing/2014/main" id="{2B46CE3C-C970-5454-6416-02E4E3847E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500" y="5562600"/>
            <a:ext cx="292417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BDE7FCC-4B2C-8303-46A4-BB119684A85A}"/>
              </a:ext>
            </a:extLst>
          </p:cNvPr>
          <p:cNvSpPr/>
          <p:nvPr/>
        </p:nvSpPr>
        <p:spPr>
          <a:xfrm>
            <a:off x="441550" y="1603943"/>
            <a:ext cx="9074325" cy="4051380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1D627C-F61B-F7D0-083B-80AF58DB3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081" y="746456"/>
            <a:ext cx="7666844" cy="862122"/>
          </a:xfrm>
        </p:spPr>
        <p:txBody>
          <a:bodyPr/>
          <a:lstStyle/>
          <a:p>
            <a:r>
              <a:rPr lang="en-US" sz="3600" dirty="0">
                <a:latin typeface="Univers Condensed"/>
                <a:cs typeface="Aharoni"/>
              </a:rPr>
              <a:t>Cytomegalovirus</a:t>
            </a:r>
            <a:r>
              <a:rPr lang="en-US" dirty="0">
                <a:latin typeface="Univers Condensed"/>
                <a:cs typeface="Aharoni"/>
              </a:rPr>
              <a:t> (CMV)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DA4E2-30B6-BD49-4105-DDA49D543D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670" y="2321564"/>
            <a:ext cx="8359866" cy="3599812"/>
          </a:xfrm>
          <a:solidFill>
            <a:schemeClr val="bg1"/>
          </a:solidFill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600" dirty="0">
                <a:latin typeface="Calibri"/>
                <a:ea typeface="Calibri"/>
                <a:cs typeface="Calibri"/>
              </a:rPr>
              <a:t>Life-long latent herpesvirus</a:t>
            </a:r>
          </a:p>
          <a:p>
            <a:r>
              <a:rPr lang="en-US" sz="2600" dirty="0">
                <a:latin typeface="Calibri"/>
                <a:ea typeface="Calibri"/>
                <a:cs typeface="Calibri"/>
              </a:rPr>
              <a:t>Highly prevalent  - global incidence of 60-90% </a:t>
            </a:r>
          </a:p>
          <a:p>
            <a:r>
              <a:rPr lang="en-US" sz="2600" dirty="0">
                <a:latin typeface="Calibri"/>
                <a:ea typeface="Calibri"/>
                <a:cs typeface="Calibri"/>
              </a:rPr>
              <a:t>Reactivation</a:t>
            </a:r>
            <a:r>
              <a:rPr lang="en-US" sz="2600" b="1" dirty="0">
                <a:latin typeface="Calibri"/>
                <a:ea typeface="Calibri"/>
                <a:cs typeface="Calibri"/>
              </a:rPr>
              <a:t> </a:t>
            </a:r>
            <a:r>
              <a:rPr lang="en-US" sz="2600" dirty="0">
                <a:latin typeface="Calibri"/>
                <a:ea typeface="Calibri"/>
                <a:cs typeface="Calibri"/>
              </a:rPr>
              <a:t>- significant risk in immunocompromised and transplant patients </a:t>
            </a:r>
          </a:p>
          <a:p>
            <a:pPr marL="0" indent="0">
              <a:buNone/>
            </a:pPr>
            <a:r>
              <a:rPr lang="en-US" sz="2600" dirty="0">
                <a:latin typeface="Calibri"/>
                <a:ea typeface="Calibri"/>
                <a:cs typeface="Calibri"/>
              </a:rPr>
              <a:t>       </a:t>
            </a:r>
            <a:r>
              <a:rPr lang="en-US" sz="1800" dirty="0">
                <a:latin typeface="Calibri"/>
                <a:ea typeface="Calibri"/>
                <a:cs typeface="Calibri"/>
              </a:rPr>
              <a:t>&gt;</a:t>
            </a:r>
            <a:r>
              <a:rPr lang="en-US" sz="2600" dirty="0">
                <a:latin typeface="Calibri"/>
                <a:ea typeface="Calibri"/>
                <a:cs typeface="Calibri"/>
              </a:rPr>
              <a:t> </a:t>
            </a:r>
            <a:r>
              <a:rPr lang="en-US" dirty="0">
                <a:latin typeface="Calibri"/>
                <a:ea typeface="Calibri"/>
                <a:cs typeface="Calibri"/>
              </a:rPr>
              <a:t>associated with increased morbidity, mortality, rejection, organ damage</a:t>
            </a:r>
          </a:p>
          <a:p>
            <a:endParaRPr lang="en-US" sz="2600" dirty="0">
              <a:latin typeface="Calibri"/>
              <a:ea typeface="Calibri"/>
              <a:cs typeface="Calibri"/>
            </a:endParaRPr>
          </a:p>
          <a:p>
            <a:endParaRPr lang="en-US" sz="2600" dirty="0">
              <a:latin typeface="Calibri"/>
              <a:ea typeface="Calibri"/>
              <a:cs typeface="Calibri"/>
            </a:endParaRPr>
          </a:p>
        </p:txBody>
      </p:sp>
      <p:pic>
        <p:nvPicPr>
          <p:cNvPr id="4" name="Picture 3" descr="A close-up of a microscope slide&#10;&#10;AI-generated content may be incorrect.">
            <a:extLst>
              <a:ext uri="{FF2B5EF4-FFF2-40B4-BE49-F238E27FC236}">
                <a16:creationId xmlns:a16="http://schemas.microsoft.com/office/drawing/2014/main" id="{372A5AC6-7F7B-555B-BD96-424B47AC8CC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86" t="420" r="6907" b="-743"/>
          <a:stretch>
            <a:fillRect/>
          </a:stretch>
        </p:blipFill>
        <p:spPr>
          <a:xfrm rot="16200000">
            <a:off x="7973652" y="2147038"/>
            <a:ext cx="4685094" cy="2844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63504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511DE-21B7-8587-A84C-CCF12CEBB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Rectangle: Rounded Corners 456">
            <a:extLst>
              <a:ext uri="{FF2B5EF4-FFF2-40B4-BE49-F238E27FC236}">
                <a16:creationId xmlns:a16="http://schemas.microsoft.com/office/drawing/2014/main" id="{EC7D5A5B-8571-A4D1-2CDA-EDCDE2A662CA}"/>
              </a:ext>
            </a:extLst>
          </p:cNvPr>
          <p:cNvSpPr/>
          <p:nvPr/>
        </p:nvSpPr>
        <p:spPr>
          <a:xfrm>
            <a:off x="337930" y="1282147"/>
            <a:ext cx="4161182" cy="3454398"/>
          </a:xfrm>
          <a:prstGeom prst="round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C33CCA-716A-D36D-8A2D-EF4D686EA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505" y="141356"/>
            <a:ext cx="10613960" cy="79959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600" dirty="0">
                <a:latin typeface="Univers Condensed"/>
                <a:cs typeface="Aharoni"/>
              </a:rPr>
              <a:t>Current ANTI-CMV AGENTS are suboptimal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7430FC-A760-1A5B-9653-749654D9DD4C}"/>
              </a:ext>
            </a:extLst>
          </p:cNvPr>
          <p:cNvSpPr txBox="1"/>
          <p:nvPr/>
        </p:nvSpPr>
        <p:spPr>
          <a:xfrm>
            <a:off x="1022996" y="5180075"/>
            <a:ext cx="9891632" cy="919401"/>
          </a:xfrm>
          <a:prstGeom prst="round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b="1" dirty="0">
                <a:latin typeface="Calibri"/>
                <a:ea typeface="Calibri"/>
                <a:cs typeface="Calibri"/>
              </a:rPr>
              <a:t>Clear need to optimize anti-CMV drugs for treatment by gaining an understanding of PK/PD dynamics</a:t>
            </a:r>
            <a:endParaRPr lang="en-US" sz="2400">
              <a:latin typeface="Calibri"/>
              <a:ea typeface="Calibri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A87AAC-5CED-E465-A7EB-509400B2A434}"/>
              </a:ext>
            </a:extLst>
          </p:cNvPr>
          <p:cNvSpPr txBox="1"/>
          <p:nvPr/>
        </p:nvSpPr>
        <p:spPr>
          <a:xfrm>
            <a:off x="6097422" y="2774802"/>
            <a:ext cx="2961972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Univers Condensed"/>
              </a:rPr>
              <a:t>Limitations</a:t>
            </a:r>
            <a:endParaRPr lang="en-US" sz="24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BC08486A-933A-1BE7-8F04-AC96074E99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2507215"/>
              </p:ext>
            </p:extLst>
          </p:nvPr>
        </p:nvGraphicFramePr>
        <p:xfrm>
          <a:off x="2512543" y="981976"/>
          <a:ext cx="10142833" cy="40488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70" name="Diagram 1069">
            <a:extLst>
              <a:ext uri="{FF2B5EF4-FFF2-40B4-BE49-F238E27FC236}">
                <a16:creationId xmlns:a16="http://schemas.microsoft.com/office/drawing/2014/main" id="{5DAB8FF8-0841-A8A5-A12F-6CA4015786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3886331"/>
              </p:ext>
            </p:extLst>
          </p:nvPr>
        </p:nvGraphicFramePr>
        <p:xfrm>
          <a:off x="1175982" y="1664776"/>
          <a:ext cx="2039466" cy="2232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567" name="TextBox 1566">
            <a:extLst>
              <a:ext uri="{FF2B5EF4-FFF2-40B4-BE49-F238E27FC236}">
                <a16:creationId xmlns:a16="http://schemas.microsoft.com/office/drawing/2014/main" id="{69C207DE-F9CC-B4C5-3509-DAB988F3BF2C}"/>
              </a:ext>
            </a:extLst>
          </p:cNvPr>
          <p:cNvSpPr txBox="1"/>
          <p:nvPr/>
        </p:nvSpPr>
        <p:spPr>
          <a:xfrm>
            <a:off x="735505" y="1452557"/>
            <a:ext cx="3752472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latin typeface="Univers Condensed"/>
              </a:rPr>
              <a:t>First-line treatment:</a:t>
            </a:r>
          </a:p>
        </p:txBody>
      </p:sp>
    </p:spTree>
    <p:extLst>
      <p:ext uri="{BB962C8B-B14F-4D97-AF65-F5344CB8AC3E}">
        <p14:creationId xmlns:p14="http://schemas.microsoft.com/office/powerpoint/2010/main" val="3037595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D0CDD-F52B-FE0D-6C78-9E3CDE231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7473" y="821724"/>
            <a:ext cx="5819600" cy="667071"/>
          </a:xfrm>
        </p:spPr>
        <p:txBody>
          <a:bodyPr>
            <a:noAutofit/>
          </a:bodyPr>
          <a:lstStyle/>
          <a:p>
            <a:r>
              <a:rPr lang="en-US" b="1" dirty="0"/>
              <a:t>Project Aim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D3AE8B8-CA51-C7DF-6713-405F28B501E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2242500"/>
              </p:ext>
            </p:extLst>
          </p:nvPr>
        </p:nvGraphicFramePr>
        <p:xfrm>
          <a:off x="1462087" y="2300997"/>
          <a:ext cx="8858894" cy="2669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6486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2E577-450E-D5E8-00C6-8B1A329DC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8BD8B-63B8-587F-D788-9DD2526D1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9648" y="803965"/>
            <a:ext cx="10691265" cy="799593"/>
          </a:xfrm>
        </p:spPr>
        <p:txBody>
          <a:bodyPr/>
          <a:lstStyle/>
          <a:p>
            <a:r>
              <a:rPr lang="en-US" dirty="0"/>
              <a:t>Experimental Strategy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E0FCD0CE-02D7-6449-2A54-70003D0154A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1232986"/>
              </p:ext>
            </p:extLst>
          </p:nvPr>
        </p:nvGraphicFramePr>
        <p:xfrm>
          <a:off x="1393866" y="1627604"/>
          <a:ext cx="4951498" cy="42387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241" name="Arrow: Right 2240">
            <a:extLst>
              <a:ext uri="{FF2B5EF4-FFF2-40B4-BE49-F238E27FC236}">
                <a16:creationId xmlns:a16="http://schemas.microsoft.com/office/drawing/2014/main" id="{4A34FB40-75E6-7968-BFCA-F59BDAE36A39}"/>
              </a:ext>
            </a:extLst>
          </p:cNvPr>
          <p:cNvSpPr/>
          <p:nvPr/>
        </p:nvSpPr>
        <p:spPr>
          <a:xfrm>
            <a:off x="5221132" y="2352416"/>
            <a:ext cx="680235" cy="93036"/>
          </a:xfrm>
          <a:prstGeom prst="rightArrow">
            <a:avLst/>
          </a:prstGeom>
          <a:solidFill>
            <a:schemeClr val="tx1"/>
          </a:solidFill>
          <a:ln w="127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2" name="TextBox 2241">
            <a:extLst>
              <a:ext uri="{FF2B5EF4-FFF2-40B4-BE49-F238E27FC236}">
                <a16:creationId xmlns:a16="http://schemas.microsoft.com/office/drawing/2014/main" id="{ACA5BB09-EBC1-B3A3-4938-7387A02F79EE}"/>
              </a:ext>
            </a:extLst>
          </p:cNvPr>
          <p:cNvSpPr txBox="1"/>
          <p:nvPr/>
        </p:nvSpPr>
        <p:spPr>
          <a:xfrm>
            <a:off x="6084647" y="1943688"/>
            <a:ext cx="4169989" cy="10156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>
                <a:latin typeface="Aptos"/>
                <a:ea typeface="Calibri"/>
                <a:cs typeface="Calibri"/>
              </a:rPr>
              <a:t>Dose ranging, AUC fractionation studies</a:t>
            </a:r>
            <a:endParaRPr lang="en-US" sz="2000"/>
          </a:p>
          <a:p>
            <a:pPr marL="342900" indent="-342900">
              <a:buFont typeface="Arial"/>
              <a:buChar char="•"/>
            </a:pPr>
            <a:r>
              <a:rPr lang="en-US" sz="2000" dirty="0">
                <a:latin typeface="Aptos"/>
                <a:ea typeface="Calibri"/>
                <a:cs typeface="Calibri"/>
              </a:rPr>
              <a:t>PK/PD parameters</a:t>
            </a:r>
          </a:p>
        </p:txBody>
      </p:sp>
      <p:sp>
        <p:nvSpPr>
          <p:cNvPr id="2269" name="TextBox 2268">
            <a:extLst>
              <a:ext uri="{FF2B5EF4-FFF2-40B4-BE49-F238E27FC236}">
                <a16:creationId xmlns:a16="http://schemas.microsoft.com/office/drawing/2014/main" id="{C19F6638-998A-1F03-4161-095DED877A14}"/>
              </a:ext>
            </a:extLst>
          </p:cNvPr>
          <p:cNvSpPr txBox="1"/>
          <p:nvPr/>
        </p:nvSpPr>
        <p:spPr>
          <a:xfrm>
            <a:off x="6099506" y="4709750"/>
            <a:ext cx="4165947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>
                <a:latin typeface="Aptos"/>
                <a:ea typeface="Calibri"/>
                <a:cs typeface="Calibri"/>
              </a:rPr>
              <a:t>PCR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latin typeface="Aptos"/>
                <a:ea typeface="Calibri"/>
                <a:cs typeface="Calibri"/>
              </a:rPr>
              <a:t>Impact on viral response</a:t>
            </a:r>
          </a:p>
        </p:txBody>
      </p:sp>
      <p:sp>
        <p:nvSpPr>
          <p:cNvPr id="2270" name="Arrow: Right 2269">
            <a:extLst>
              <a:ext uri="{FF2B5EF4-FFF2-40B4-BE49-F238E27FC236}">
                <a16:creationId xmlns:a16="http://schemas.microsoft.com/office/drawing/2014/main" id="{C14AEC53-2888-1542-1928-BE23318FDE1F}"/>
              </a:ext>
            </a:extLst>
          </p:cNvPr>
          <p:cNvSpPr/>
          <p:nvPr/>
        </p:nvSpPr>
        <p:spPr>
          <a:xfrm>
            <a:off x="5221132" y="5009119"/>
            <a:ext cx="680235" cy="103335"/>
          </a:xfrm>
          <a:prstGeom prst="rightArrow">
            <a:avLst/>
          </a:prstGeom>
          <a:solidFill>
            <a:schemeClr val="tx1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962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90189-59D9-DDD5-F7ED-A5326D7B9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121" y="739346"/>
            <a:ext cx="10691265" cy="792728"/>
          </a:xfrm>
        </p:spPr>
        <p:txBody>
          <a:bodyPr>
            <a:normAutofit/>
          </a:bodyPr>
          <a:lstStyle/>
          <a:p>
            <a:r>
              <a:rPr lang="en-US" dirty="0"/>
              <a:t>Hollow fiber infection model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A600D3-5EB3-0D92-6FCC-F82E37701A1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582" r="156" b="249"/>
          <a:stretch>
            <a:fillRect/>
          </a:stretch>
        </p:blipFill>
        <p:spPr>
          <a:xfrm>
            <a:off x="2718433" y="1631094"/>
            <a:ext cx="6980951" cy="430535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B99644-E4D9-B00F-A83C-BEE6128C9368}"/>
              </a:ext>
            </a:extLst>
          </p:cNvPr>
          <p:cNvSpPr txBox="1"/>
          <p:nvPr/>
        </p:nvSpPr>
        <p:spPr>
          <a:xfrm>
            <a:off x="5935791" y="6200348"/>
            <a:ext cx="5507136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sz="1400" dirty="0">
                <a:latin typeface="Univers Condensed"/>
              </a:rPr>
              <a:t>Figure: Hou</a:t>
            </a:r>
            <a:r>
              <a:rPr lang="en-US" sz="1400" dirty="0">
                <a:latin typeface="Univers Condensed"/>
                <a:ea typeface="+mn-lt"/>
                <a:cs typeface="+mn-lt"/>
              </a:rPr>
              <a:t> et al. (2022). The Application of Hollow Fiber Cartridge in Biomedicine. Pharmaceutics, 14(7), 1485</a:t>
            </a:r>
            <a:endParaRPr lang="en-US">
              <a:latin typeface="Univers Condensed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CFA33D-2425-8D69-99AB-984901C4BD5C}"/>
              </a:ext>
            </a:extLst>
          </p:cNvPr>
          <p:cNvSpPr txBox="1"/>
          <p:nvPr/>
        </p:nvSpPr>
        <p:spPr>
          <a:xfrm>
            <a:off x="136096" y="1971890"/>
            <a:ext cx="2455251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Concentration-time profile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DC6CFD-260E-AF06-6970-6073EDD206F7}"/>
              </a:ext>
            </a:extLst>
          </p:cNvPr>
          <p:cNvSpPr txBox="1"/>
          <p:nvPr/>
        </p:nvSpPr>
        <p:spPr>
          <a:xfrm>
            <a:off x="9875104" y="1709532"/>
            <a:ext cx="2033785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Viral dynamic outcomes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7D5E32-7F89-8EB9-DC4D-8BEF68243358}"/>
              </a:ext>
            </a:extLst>
          </p:cNvPr>
          <p:cNvSpPr txBox="1"/>
          <p:nvPr/>
        </p:nvSpPr>
        <p:spPr>
          <a:xfrm>
            <a:off x="406223" y="4477540"/>
            <a:ext cx="1911229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Control drug input and clearance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FB875-7EE3-2360-9CBE-D52C573A9661}"/>
              </a:ext>
            </a:extLst>
          </p:cNvPr>
          <p:cNvSpPr txBox="1"/>
          <p:nvPr/>
        </p:nvSpPr>
        <p:spPr>
          <a:xfrm>
            <a:off x="9878167" y="4123148"/>
            <a:ext cx="2073934" cy="15696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No current studies into dynamic drug exposure</a:t>
            </a: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070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Rectangle: Rounded Corners 395">
            <a:extLst>
              <a:ext uri="{FF2B5EF4-FFF2-40B4-BE49-F238E27FC236}">
                <a16:creationId xmlns:a16="http://schemas.microsoft.com/office/drawing/2014/main" id="{A15AD5E2-F1C3-104E-EE18-951F9E7C10A6}"/>
              </a:ext>
            </a:extLst>
          </p:cNvPr>
          <p:cNvSpPr/>
          <p:nvPr/>
        </p:nvSpPr>
        <p:spPr>
          <a:xfrm>
            <a:off x="856992" y="1680775"/>
            <a:ext cx="5702640" cy="4055073"/>
          </a:xfrm>
          <a:prstGeom prst="roundRect">
            <a:avLst/>
          </a:prstGeom>
          <a:solidFill>
            <a:srgbClr val="B4CED6"/>
          </a:solidFill>
          <a:ln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70E990-0824-B1EC-A598-894DC116F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761253"/>
          </a:xfrm>
        </p:spPr>
        <p:txBody>
          <a:bodyPr/>
          <a:lstStyle/>
          <a:p>
            <a:r>
              <a:rPr lang="en-US" sz="2800" dirty="0"/>
              <a:t>HOLLOW FIBER INFECTION MODEL – EXPLORING PK/PD PARAMETERS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3DF995-75AF-9311-8E83-7C67246B96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368" y="2047416"/>
            <a:ext cx="4916775" cy="30621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93" name="TextBox 392">
            <a:extLst>
              <a:ext uri="{FF2B5EF4-FFF2-40B4-BE49-F238E27FC236}">
                <a16:creationId xmlns:a16="http://schemas.microsoft.com/office/drawing/2014/main" id="{FAADBF5F-5F66-AA42-AC01-45A370049700}"/>
              </a:ext>
            </a:extLst>
          </p:cNvPr>
          <p:cNvSpPr txBox="1"/>
          <p:nvPr/>
        </p:nvSpPr>
        <p:spPr>
          <a:xfrm>
            <a:off x="1113771" y="2153217"/>
            <a:ext cx="5192871" cy="31085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arabicPeriod"/>
            </a:pPr>
            <a:r>
              <a:rPr lang="en-US" sz="2800" dirty="0">
                <a:latin typeface="Calibri"/>
                <a:ea typeface="Calibri"/>
                <a:cs typeface="Calibri"/>
              </a:rPr>
              <a:t>Mimic human PK/PD in-vitro</a:t>
            </a:r>
          </a:p>
          <a:p>
            <a:pPr marL="342900" indent="-342900">
              <a:buAutoNum type="arabicPeriod"/>
            </a:pPr>
            <a:endParaRPr lang="en-US" sz="2800" dirty="0">
              <a:latin typeface="Calibri"/>
              <a:ea typeface="Calibri"/>
              <a:cs typeface="Calibri"/>
            </a:endParaRPr>
          </a:p>
          <a:p>
            <a:pPr marL="342900" indent="-342900">
              <a:buAutoNum type="arabicPeriod"/>
            </a:pPr>
            <a:r>
              <a:rPr lang="en-US" sz="2800" dirty="0">
                <a:latin typeface="Calibri"/>
                <a:ea typeface="Calibri"/>
                <a:cs typeface="Calibri"/>
              </a:rPr>
              <a:t>Simulate clinically-relevant GCV exposure</a:t>
            </a:r>
          </a:p>
          <a:p>
            <a:pPr marL="342900" indent="-342900">
              <a:buAutoNum type="arabicPeriod"/>
            </a:pPr>
            <a:endParaRPr lang="en-US" sz="2800" dirty="0">
              <a:latin typeface="Calibri"/>
              <a:ea typeface="Calibri"/>
              <a:cs typeface="Calibri"/>
            </a:endParaRPr>
          </a:p>
          <a:p>
            <a:pPr marL="342900" indent="-342900">
              <a:buAutoNum type="arabicPeriod"/>
            </a:pPr>
            <a:r>
              <a:rPr lang="en-US" sz="2800" dirty="0">
                <a:latin typeface="Calibri"/>
                <a:ea typeface="Calibri"/>
                <a:cs typeface="Calibri"/>
              </a:rPr>
              <a:t>Insight into use as translational model for CMV infection studies</a:t>
            </a:r>
          </a:p>
        </p:txBody>
      </p:sp>
    </p:spTree>
    <p:extLst>
      <p:ext uri="{BB962C8B-B14F-4D97-AF65-F5344CB8AC3E}">
        <p14:creationId xmlns:p14="http://schemas.microsoft.com/office/powerpoint/2010/main" val="2968966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027B-E2B2-4542-79DC-32BB02EEB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1204" y="2551670"/>
            <a:ext cx="5202806" cy="229613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>
                <a:latin typeface="Aptos"/>
              </a:rPr>
              <a:t>Thank you</a:t>
            </a:r>
            <a:br>
              <a:rPr lang="en-US" sz="4800" b="1" dirty="0">
                <a:latin typeface="Aptos"/>
              </a:rPr>
            </a:br>
            <a:r>
              <a:rPr lang="en-US" sz="4800" b="1" dirty="0">
                <a:latin typeface="Aptos"/>
              </a:rPr>
              <a:t>for</a:t>
            </a:r>
            <a:br>
              <a:rPr lang="en-US" sz="4800" b="1" dirty="0">
                <a:latin typeface="Aptos"/>
              </a:rPr>
            </a:br>
            <a:r>
              <a:rPr lang="en-US" sz="4800" b="1" dirty="0">
                <a:latin typeface="Aptos"/>
              </a:rPr>
              <a:t>listening</a:t>
            </a:r>
          </a:p>
        </p:txBody>
      </p:sp>
      <p:pic>
        <p:nvPicPr>
          <p:cNvPr id="4" name="Picture 3" descr="A blue and black logo&#10;&#10;AI-generated content may be incorrect.">
            <a:extLst>
              <a:ext uri="{FF2B5EF4-FFF2-40B4-BE49-F238E27FC236}">
                <a16:creationId xmlns:a16="http://schemas.microsoft.com/office/drawing/2014/main" id="{71EE7EC0-B970-12F0-B53D-D77C119055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553" y="935456"/>
            <a:ext cx="2882350" cy="1349237"/>
          </a:xfrm>
          <a:prstGeom prst="rect">
            <a:avLst/>
          </a:prstGeom>
        </p:spPr>
      </p:pic>
      <p:pic>
        <p:nvPicPr>
          <p:cNvPr id="6" name="Picture 5" descr="A blue and orange logo&#10;&#10;AI-generated content may be incorrect.">
            <a:extLst>
              <a:ext uri="{FF2B5EF4-FFF2-40B4-BE49-F238E27FC236}">
                <a16:creationId xmlns:a16="http://schemas.microsoft.com/office/drawing/2014/main" id="{D087CD06-89EC-1D92-0D8D-EC1F279AA0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8338" y="939114"/>
            <a:ext cx="292417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934891"/>
      </p:ext>
    </p:extLst>
  </p:cSld>
  <p:clrMapOvr>
    <a:masterClrMapping/>
  </p:clrMapOvr>
</p:sld>
</file>

<file path=ppt/theme/theme1.xml><?xml version="1.0" encoding="utf-8"?>
<a:theme xmlns:a="http://schemas.openxmlformats.org/drawingml/2006/main" name="ChronicleVTI">
  <a:themeElements>
    <a:clrScheme name="Chronicle">
      <a:dk1>
        <a:srgbClr val="000000"/>
      </a:dk1>
      <a:lt1>
        <a:srgbClr val="FFFFFF"/>
      </a:lt1>
      <a:dk2>
        <a:srgbClr val="1C1C32"/>
      </a:dk2>
      <a:lt2>
        <a:srgbClr val="F8F4F1"/>
      </a:lt2>
      <a:accent1>
        <a:srgbClr val="734B67"/>
      </a:accent1>
      <a:accent2>
        <a:srgbClr val="959EBB"/>
      </a:accent2>
      <a:accent3>
        <a:srgbClr val="596781"/>
      </a:accent3>
      <a:accent4>
        <a:srgbClr val="7F6E8C"/>
      </a:accent4>
      <a:accent5>
        <a:srgbClr val="DB9A8F"/>
      </a:accent5>
      <a:accent6>
        <a:srgbClr val="C29AB1"/>
      </a:accent6>
      <a:hlink>
        <a:srgbClr val="778BA2"/>
      </a:hlink>
      <a:folHlink>
        <a:srgbClr val="A27C99"/>
      </a:folHlink>
    </a:clrScheme>
    <a:fontScheme name="Univers Calisto">
      <a:majorFont>
        <a:latin typeface="Univers Condensed"/>
        <a:ea typeface=""/>
        <a:cs typeface=""/>
      </a:majorFont>
      <a:minorFont>
        <a:latin typeface="Calisto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hronicleVTI" id="{508E4D90-5116-4BF0-876B-3F422DD1F65F}" vid="{AA21DC3D-92A8-43A4-8358-ED428371CD5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8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ChronicleVTI</vt:lpstr>
      <vt:lpstr>Defining a GANCICLOVIR PK/PD target for CMV infection using the hollow fiber infection model</vt:lpstr>
      <vt:lpstr>Cytomegalovirus (CMV)</vt:lpstr>
      <vt:lpstr>Current ANTI-CMV AGENTS are suboptimal</vt:lpstr>
      <vt:lpstr>Project Aim</vt:lpstr>
      <vt:lpstr>Experimental Strategy</vt:lpstr>
      <vt:lpstr>Hollow fiber infection model</vt:lpstr>
      <vt:lpstr>HOLLOW FIBER INFECTION MODEL – EXPLORING PK/PD PARAMETERS </vt:lpstr>
      <vt:lpstr>Thank you for listening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1974</cp:revision>
  <dcterms:created xsi:type="dcterms:W3CDTF">2025-12-05T11:44:54Z</dcterms:created>
  <dcterms:modified xsi:type="dcterms:W3CDTF">2026-01-14T13:56:34Z</dcterms:modified>
</cp:coreProperties>
</file>